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notesMasterIdLst>
    <p:notesMasterId r:id="rId11"/>
  </p:notesMasterIdLst>
  <p:sldIdLst>
    <p:sldId id="256" r:id="rId4"/>
    <p:sldId id="335" r:id="rId5"/>
    <p:sldId id="285" r:id="rId6"/>
    <p:sldId id="257" r:id="rId7"/>
    <p:sldId id="336" r:id="rId8"/>
    <p:sldId id="337" r:id="rId9"/>
    <p:sldId id="33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7FCD03-22F7-4EA6-B36A-B67C3B164305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A2E68-C3BB-4074-B2B0-F04838EF3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32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4D9BCC4-F616-404A-AE1C-9BF79829DA2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2B8262F-08EC-4465-B8FE-6373BA6FF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0FFECEA3-125F-4AD7-B640-2080BD28B47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2208D41E-961F-4C16-B9D2-C57004087F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vi-VN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5A53D535-D0CD-4439-84D4-E3FC71AE83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B66237-2C8A-403C-8753-99EEE271A402}" type="slidenum">
              <a:rPr kumimoji="0" lang="vi-V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vi-V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E4E48-35CA-410A-BF62-388A7814B0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31BE68-CDFD-497A-A1ED-3F622087CC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1AD32-CFB7-4FBF-B617-523BE4FC9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DDD7-05F1-4042-AA3B-A7F0B5355383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6803BB-9FBC-41EA-9202-76F744892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08E8D9-31AC-4EFE-8EB2-98331EFC8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1472-C58A-48EA-957F-293A8A731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05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C5E1D-B14E-4399-B511-1529FC1E8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D244CB-C8F8-48EA-AA43-586C487B04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5B0171-C141-43E7-95BE-00058C794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DDD7-05F1-4042-AA3B-A7F0B5355383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77543-6165-417F-81BC-1F9F4B210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B078C-EFD0-4678-9E48-99C96D6CF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1472-C58A-48EA-957F-293A8A731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6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B12053-1FA5-4734-8F57-D1E6D74E1D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F17F45-DD49-49B7-9668-36D43C1C09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16DF3F-DF56-46D4-9B93-D94D92EEF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DDD7-05F1-4042-AA3B-A7F0B5355383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AC4FE-80CF-4AA5-B2F0-31459D9A5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38315-9C7E-4C37-8ABB-5FCDEA4C1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1472-C58A-48EA-957F-293A8A731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6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48F62D-2AA3-4819-8CF6-068DCC24B4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F79706-C1C1-4194-AC32-1F7AA76DD3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008564-3066-47A2-9117-5B86118FDA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D69675-1D94-4C36-A2A2-89A14B7985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2882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CD110C-F552-4543-AA1F-7A0512F636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5FF4C7-5BF5-43F3-B087-FB2CE8C777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5E09C7-9AAB-4EAF-8162-F992CF4DB5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58649D-00FF-4BAF-B74C-A7E9F97B18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630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C665CA-CE6C-45AB-9012-CB18C453F4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DC2878B-9DDD-40D7-9106-CF880DCE5F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C273D94-A4BB-42B8-9D27-1C2D395CA1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30E2F1-1AF6-4770-ABA1-9AE77B08B4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698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370E91-246C-40A1-9C97-8A9C1F4F92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89EAAA-6C88-4A3E-B4D3-67CFB710D7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9E59BF-E95B-4756-BE30-19EC188ECA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A3F683-38BE-4E47-845E-B4AD9D888A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21850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A7CA428-D12D-467E-A803-C1B141B5D3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839BB1C-755D-48E8-82BE-C71A9E2D02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57B4E64-BE74-48A9-84E0-B112E3EC25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302454-C960-4700-B6C8-5FB183DAEE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83128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DC85C32-F62D-400A-94C1-3EA6168450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28A5856-5FB8-4E4F-9B5F-9D9B4B3A62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1ADF607-3A56-4EA3-B553-2EC480CD2E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10A0F4-B8AD-427C-8C33-EE2DB5F655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9646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9B871FF-7759-4506-AAD5-B5FE562A80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6892CE7-688A-4FF6-9866-9A7F2CAC14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B1D0FB1-1BB6-4A06-A848-38E6F1AC02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70065F-4268-437D-B704-156F42F983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25019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A4FA5C-2264-41B6-89C2-42E552D682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8C5413-509D-41EA-A29C-BCC369B72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79DBC8-3599-4F3E-98D5-35E84B59FD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95890A-4D48-4C87-8835-2344AA5BBF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4756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013D3-8967-414D-8617-75C74533C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A4765-6961-42E6-9BE7-4484E4550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FF077-E98D-4433-86DD-B7FED8EED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DDD7-05F1-4042-AA3B-A7F0B5355383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43E0D-0B0F-4801-8166-2DFB83883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639F2C-119A-49D6-83E4-E925B18AF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1472-C58A-48EA-957F-293A8A731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4804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40FFD8-9627-4B34-95B5-635E5BDE33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E55FA3-74A8-4FE2-95F1-44B4D20B92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18DB63-27B5-4BBA-B768-FD961749F1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10E654-9879-4CE5-B128-C8F540DD25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51640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A456F7-1DE8-474A-9199-58781C5AC5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565ADF-C2DD-46FA-BD2D-869C989CD9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D51465-BB5E-4003-AE97-12CAC18CBA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40C772-24C4-4372-8055-5AF08C32C6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550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8AB8C4A-1294-4BAD-9632-F6ABB5CAA4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178C6B-89AE-40E0-9739-6158CA8B96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D7082D-5825-40A1-8B06-27F7C8D0C7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C7B7E0-EB86-4F34-BC1E-E504A9C572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86675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F7FEB2-58C2-4786-8BC8-B202611837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62335E-3BB6-4231-BA38-67E97F1E29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D6ADF66-6CCF-47EA-BDD1-160E6D9E11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30229E-AD0E-4085-8B75-45128680FD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4845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D60CB7-E2A2-44F0-94C7-3B6C45E78A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21B04BB-8661-4A4A-AF4C-7EDFF82791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36A9A2-E8ED-41B8-A464-0103956E57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DDE4D3-5966-415C-BEF6-5B7D5F0CB5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71680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F6BCDA-7A6F-43E1-899E-5ED93EB64C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DA9D1E-BD2F-4256-B0FD-CADE0F2F97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8079B9-CBED-46E0-ABA0-3D81086851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71F102-D838-4A17-9F16-EE3911313C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91171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18D959-D079-4140-9231-8EA0E237EC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C2E7DC-227E-4952-BE83-FDBAC955E8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212B1B-E9E4-4825-A0C2-F14F9232DC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D3E089-FFD5-4D0C-AE59-1BA1DBE6F2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1376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4FDD77-5546-4A9A-A824-BD03BBCD5F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86E65C-594C-4788-B6B5-FE014AFBEA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44E680-11DC-43F4-A926-FB10349A17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0751BD-3B9D-4D3A-A9CF-302C119F00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8943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B33D65F-5690-432F-991B-D38704108D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1B7A9B9-C14A-494A-A14D-E96249D261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73C00F5-0E44-4008-9F29-F6522B4BE8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E170C9-B8AA-425E-94AF-070F91E9F1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01973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6EC4E39-9027-4ED2-A224-6E47AC97E5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1B8E48-ABA6-4614-BC74-860311FA3D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4EB980C-6974-4995-A29B-5FFFAC3B31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669FCE-A1D4-4879-8AEB-EEE1596427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135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D5DE8-8769-45B9-9EF0-BE6043430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7535A8-B412-415C-A4B8-0E67786A1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7571-1654-4556-B010-4A122DD83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DDD7-05F1-4042-AA3B-A7F0B5355383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22C97-7687-44DC-8977-7CCD74210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1FB8F-525C-45F4-AB5B-CBFD6E1C1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1472-C58A-48EA-957F-293A8A731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4002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0BF2E9A-D12F-40A6-894E-26BE025F47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3C1B107-AA23-4AE9-ABBA-1437EC6684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0031C48-6776-453B-A225-B5C95A96EF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32C96E-071B-4D84-BE5E-9D4C3B93F4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88782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AAB0DD-E492-4516-8408-99E39FA2F1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E7426B-8889-492F-BC43-ABF95ACE1F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C7897A4-FB8E-48E1-8067-E1166C4084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9A6B08-A256-4722-93B4-420A487692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16607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D181C6-49E8-4AB1-8DBF-DC5D56F26D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4B057B-6FE1-4735-B409-5516DA657E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C5997F-6059-4770-996D-CF37723C68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37415F-F131-417E-8C75-0FD09667DD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73939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8BDE18-55D4-41F6-BBFF-C630974636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36ADCC3-8206-41AC-AEE7-84D0579046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DC9B7D-6839-4548-B6B0-2C2D16E356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D7F6E-C353-4743-AD3A-291A62954A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56557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48F2A3-3522-4FF3-81C6-EF9A62AD3E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9A0CE04-EE90-49B0-A8E0-42FF807238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78DB44-1637-4BC3-BF64-9CD39E6437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DF3460-1D53-4165-BF0E-2141EB9030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981954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vi-VN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FF27EE0-9157-458A-91E5-04C3D8750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D12A48-FF6A-4876-816A-35684C09D0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4AC77C-DE05-4264-98FE-421444A802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197224-067C-4F8B-9A27-B530B1B3B0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81089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3FFC19F-892C-444F-B591-DFAE484BCE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C0AF2DE-DE69-4D67-8EC2-1A757774A8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797E57A-DF3D-4493-A146-E8FCC057DB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1CF85E-C1C0-469D-B26A-06806D9114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922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D1BFD-B538-40F9-87CC-311E70DDB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DAE49-37B7-480E-8041-F2D5FADE21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AFC5F0-E5B5-41D6-87AE-E544452BB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8EB5DF-C701-40F8-84EF-81073C818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DDD7-05F1-4042-AA3B-A7F0B5355383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A5562-7529-4F20-81B0-1F2B0BF69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BEC86B-463E-4BF9-9681-AD1B95FF9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1472-C58A-48EA-957F-293A8A731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21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24D8D-2CAF-483B-B168-C83E34AB8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4E0E9A-7CC0-488D-AD90-2ADDF0BAF6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E87C20-8FFF-41C8-9BD2-81EEB7FFB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FD1449-88C0-4B75-9C2E-CE8FDB0F11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43D466-A186-4533-95A0-619EE1F40B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DF4B32-1A03-492D-8942-3826B8413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DDD7-05F1-4042-AA3B-A7F0B5355383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E771BD-DCCB-4C86-9DBB-500F214D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2E6CDA-2673-4937-9D3A-E632D8695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1472-C58A-48EA-957F-293A8A731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022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E3F87-7317-4141-8C0E-3E9944724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094E5C-97F8-4A60-B31C-72DA64A0E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DDD7-05F1-4042-AA3B-A7F0B5355383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8C348F-C4F4-49D4-BD66-D3DE03304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13B967-88EC-4A9A-8672-80AD33D03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1472-C58A-48EA-957F-293A8A731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67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DD5353-0D64-4DBA-B658-A8639FBDF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DDD7-05F1-4042-AA3B-A7F0B5355383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64263F-9597-429D-9993-371613770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45CAE5-CCBE-458C-A991-95FC6E2E6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1472-C58A-48EA-957F-293A8A731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797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66AB0-A42B-4268-8D64-CA33D11BC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F6BBB-B4BA-4D84-B36C-5AAE640AA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7F671E-174C-4AC1-B17B-8B9BC4017F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DF6EE1-6FF2-4850-8F37-2B40272CC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DDD7-05F1-4042-AA3B-A7F0B5355383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0E7B3B-69BC-4425-BA80-54A364C27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DB30C5-F703-4B96-A646-3626C5E09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1472-C58A-48EA-957F-293A8A731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621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8991E-B102-48EC-827E-D1A36AD31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69C71B-2F81-4CA5-B900-D70603D065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89F201-2E47-4231-9C48-04E069D4E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0C690-FD52-442A-8B0F-ADA4EDF8D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DDD7-05F1-4042-AA3B-A7F0B5355383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B7154D-0219-4C4D-99F9-881015EFC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5697DE-6B80-459F-8B54-306753A34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71472-C58A-48EA-957F-293A8A731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240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399487-7D78-4960-B683-5CD1737A2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5BF714-1AB3-4BED-BFDC-91FC0BF63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31FF1E-7365-4822-99D5-08CEF0B705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2DDD7-05F1-4042-AA3B-A7F0B5355383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3AEF6-E946-4644-A612-436559A1D6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BC8ED4-EE99-4BA8-9D8E-FC9C049B9C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71472-C58A-48EA-957F-293A8A731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18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DD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4EA21E4-2280-4361-912A-E18B192AB1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ECF0233-15C2-42D1-B369-489C691052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ED6FF91-3D8C-453A-A97E-06D7D75B616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12C601D-65C2-48D0-9D73-E6761A4500F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B360740-3342-43E1-A372-EB62C700645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3AF22E-FB21-4C82-98A6-DDFC7B0FDA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2149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04F191B-892B-4F34-B9BA-DC614A6455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4EDAF41-44FD-499D-93BF-0F4EBC978E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E550599-6EE6-473F-9BF3-A39F0C0209D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34B67AF-938F-48EE-8B35-F498D535D62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F50A120-DA4F-4F65-BCD9-563B8BECFBD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546D2D3-6FA9-4107-A97D-3983F9A1F2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2452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BC6D16A-D5C6-4C25-9A59-C7B32E8D4320}"/>
              </a:ext>
            </a:extLst>
          </p:cNvPr>
          <p:cNvSpPr txBox="1"/>
          <p:nvPr/>
        </p:nvSpPr>
        <p:spPr>
          <a:xfrm>
            <a:off x="3180522" y="636970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83,84,85 :      ÔN LUYỆN TỔNG HỢP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085307-CD38-46D1-A3E8-9B012223B6B8}"/>
              </a:ext>
            </a:extLst>
          </p:cNvPr>
          <p:cNvSpPr txBox="1"/>
          <p:nvPr/>
        </p:nvSpPr>
        <p:spPr>
          <a:xfrm>
            <a:off x="675861" y="1161077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PhầnTiếng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586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rames PPT 015">
            <a:extLst>
              <a:ext uri="{FF2B5EF4-FFF2-40B4-BE49-F238E27FC236}">
                <a16:creationId xmlns:a16="http://schemas.microsoft.com/office/drawing/2014/main" id="{9DB1C990-024B-4BAC-88A2-E3C19B774E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FF9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4">
            <a:extLst>
              <a:ext uri="{FF2B5EF4-FFF2-40B4-BE49-F238E27FC236}">
                <a16:creationId xmlns:a16="http://schemas.microsoft.com/office/drawing/2014/main" id="{C04AD7DD-EA9B-4458-AEE8-00713EDE7C19}"/>
              </a:ext>
            </a:extLst>
          </p:cNvPr>
          <p:cNvGrpSpPr>
            <a:grpSpLocks/>
          </p:cNvGrpSpPr>
          <p:nvPr/>
        </p:nvGrpSpPr>
        <p:grpSpPr bwMode="auto">
          <a:xfrm rot="862912">
            <a:off x="6477000" y="1143000"/>
            <a:ext cx="1371600" cy="2357438"/>
            <a:chOff x="2448" y="768"/>
            <a:chExt cx="1056" cy="1296"/>
          </a:xfrm>
        </p:grpSpPr>
        <p:grpSp>
          <p:nvGrpSpPr>
            <p:cNvPr id="5187" name="Group 5">
              <a:extLst>
                <a:ext uri="{FF2B5EF4-FFF2-40B4-BE49-F238E27FC236}">
                  <a16:creationId xmlns:a16="http://schemas.microsoft.com/office/drawing/2014/main" id="{43A4C874-AE54-425C-B294-F4AA816F79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8" y="768"/>
              <a:ext cx="1056" cy="624"/>
              <a:chOff x="2592" y="768"/>
              <a:chExt cx="1056" cy="624"/>
            </a:xfrm>
          </p:grpSpPr>
          <p:sp>
            <p:nvSpPr>
              <p:cNvPr id="4165" name="Oval 6">
                <a:extLst>
                  <a:ext uri="{FF2B5EF4-FFF2-40B4-BE49-F238E27FC236}">
                    <a16:creationId xmlns:a16="http://schemas.microsoft.com/office/drawing/2014/main" id="{EDFC5C81-D421-4EE8-AA8A-6153326A05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1" y="768"/>
                <a:ext cx="1056" cy="624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rgbClr val="3333CC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endParaRPr lang="en-US" altLang="en-US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166" name="Text Box 7">
                <a:extLst>
                  <a:ext uri="{FF2B5EF4-FFF2-40B4-BE49-F238E27FC236}">
                    <a16:creationId xmlns:a16="http://schemas.microsoft.com/office/drawing/2014/main" id="{D3BECC1B-0AA8-4354-B2F3-80DD8A3263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28" y="903"/>
                <a:ext cx="96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Ctr="1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Từ đơn</a:t>
                </a:r>
                <a:b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</a:br>
                <a: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Từ phức</a:t>
                </a:r>
              </a:p>
            </p:txBody>
          </p:sp>
        </p:grpSp>
        <p:sp>
          <p:nvSpPr>
            <p:cNvPr id="4164" name="Line 8">
              <a:extLst>
                <a:ext uri="{FF2B5EF4-FFF2-40B4-BE49-F238E27FC236}">
                  <a16:creationId xmlns:a16="http://schemas.microsoft.com/office/drawing/2014/main" id="{C4CFE115-4D09-4A19-8B66-EF38115619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1391"/>
              <a:ext cx="0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 anchorCtr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9">
            <a:extLst>
              <a:ext uri="{FF2B5EF4-FFF2-40B4-BE49-F238E27FC236}">
                <a16:creationId xmlns:a16="http://schemas.microsoft.com/office/drawing/2014/main" id="{CAD84CCF-3885-4CA3-8561-BFC11C46477A}"/>
              </a:ext>
            </a:extLst>
          </p:cNvPr>
          <p:cNvGrpSpPr>
            <a:grpSpLocks/>
          </p:cNvGrpSpPr>
          <p:nvPr/>
        </p:nvGrpSpPr>
        <p:grpSpPr bwMode="auto">
          <a:xfrm rot="21268646">
            <a:off x="6629400" y="2057400"/>
            <a:ext cx="2590800" cy="1447800"/>
            <a:chOff x="3216" y="960"/>
            <a:chExt cx="1440" cy="1152"/>
          </a:xfrm>
        </p:grpSpPr>
        <p:grpSp>
          <p:nvGrpSpPr>
            <p:cNvPr id="5183" name="Group 10">
              <a:extLst>
                <a:ext uri="{FF2B5EF4-FFF2-40B4-BE49-F238E27FC236}">
                  <a16:creationId xmlns:a16="http://schemas.microsoft.com/office/drawing/2014/main" id="{DFCD73FE-0000-48D2-95AD-1158D1C0B5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00" y="960"/>
              <a:ext cx="1056" cy="624"/>
              <a:chOff x="2304" y="768"/>
              <a:chExt cx="1056" cy="624"/>
            </a:xfrm>
          </p:grpSpPr>
          <p:sp>
            <p:nvSpPr>
              <p:cNvPr id="4161" name="Oval 11">
                <a:extLst>
                  <a:ext uri="{FF2B5EF4-FFF2-40B4-BE49-F238E27FC236}">
                    <a16:creationId xmlns:a16="http://schemas.microsoft.com/office/drawing/2014/main" id="{9A4798B0-FB6D-4E8A-B30E-51F37B3067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3" y="767"/>
                <a:ext cx="1056" cy="624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rgbClr val="3333CC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endParaRPr lang="en-US" altLang="en-US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162" name="Text Box 12">
                <a:extLst>
                  <a:ext uri="{FF2B5EF4-FFF2-40B4-BE49-F238E27FC236}">
                    <a16:creationId xmlns:a16="http://schemas.microsoft.com/office/drawing/2014/main" id="{A7AB642A-806D-4156-9700-0E83476C8E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1" y="966"/>
                <a:ext cx="961" cy="2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Ctr="1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Thành ngữ</a:t>
                </a:r>
              </a:p>
            </p:txBody>
          </p:sp>
        </p:grpSp>
        <p:sp>
          <p:nvSpPr>
            <p:cNvPr id="4160" name="Line 13">
              <a:extLst>
                <a:ext uri="{FF2B5EF4-FFF2-40B4-BE49-F238E27FC236}">
                  <a16:creationId xmlns:a16="http://schemas.microsoft.com/office/drawing/2014/main" id="{C666F541-363B-4E40-B6AF-E0FCC0E35B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16" y="1535"/>
              <a:ext cx="624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 anchorCtr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" name="Group 14">
            <a:extLst>
              <a:ext uri="{FF2B5EF4-FFF2-40B4-BE49-F238E27FC236}">
                <a16:creationId xmlns:a16="http://schemas.microsoft.com/office/drawing/2014/main" id="{96CCB68E-019A-434F-9820-61553AA2CEEE}"/>
              </a:ext>
            </a:extLst>
          </p:cNvPr>
          <p:cNvGrpSpPr>
            <a:grpSpLocks/>
          </p:cNvGrpSpPr>
          <p:nvPr/>
        </p:nvGrpSpPr>
        <p:grpSpPr bwMode="auto">
          <a:xfrm>
            <a:off x="6858000" y="2590800"/>
            <a:ext cx="3124200" cy="990600"/>
            <a:chOff x="3408" y="1632"/>
            <a:chExt cx="1968" cy="624"/>
          </a:xfrm>
        </p:grpSpPr>
        <p:grpSp>
          <p:nvGrpSpPr>
            <p:cNvPr id="5179" name="Group 15">
              <a:extLst>
                <a:ext uri="{FF2B5EF4-FFF2-40B4-BE49-F238E27FC236}">
                  <a16:creationId xmlns:a16="http://schemas.microsoft.com/office/drawing/2014/main" id="{A14ED345-D0C9-4BD0-892D-A39EBEFE60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0" y="1632"/>
              <a:ext cx="1056" cy="624"/>
              <a:chOff x="4368" y="1632"/>
              <a:chExt cx="1056" cy="624"/>
            </a:xfrm>
          </p:grpSpPr>
          <p:sp>
            <p:nvSpPr>
              <p:cNvPr id="4157" name="Oval 16">
                <a:extLst>
                  <a:ext uri="{FF2B5EF4-FFF2-40B4-BE49-F238E27FC236}">
                    <a16:creationId xmlns:a16="http://schemas.microsoft.com/office/drawing/2014/main" id="{16F19B4D-2B7A-4019-8D36-1C539EE34B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8" y="1632"/>
                <a:ext cx="1056" cy="624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rgbClr val="3333CC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endParaRPr lang="en-US" altLang="en-US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158" name="Text Box 17">
                <a:extLst>
                  <a:ext uri="{FF2B5EF4-FFF2-40B4-BE49-F238E27FC236}">
                    <a16:creationId xmlns:a16="http://schemas.microsoft.com/office/drawing/2014/main" id="{7286AB21-5E00-4CC1-96ED-DF375DDAB2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16" y="1776"/>
                <a:ext cx="960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Ctr="1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Nghĩa của từ</a:t>
                </a:r>
              </a:p>
            </p:txBody>
          </p:sp>
        </p:grpSp>
        <p:sp>
          <p:nvSpPr>
            <p:cNvPr id="4156" name="Line 18">
              <a:extLst>
                <a:ext uri="{FF2B5EF4-FFF2-40B4-BE49-F238E27FC236}">
                  <a16:creationId xmlns:a16="http://schemas.microsoft.com/office/drawing/2014/main" id="{C925E633-E8D1-4CF1-9FBA-8631714FC6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08" y="1920"/>
              <a:ext cx="912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 anchorCtr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Group 19">
            <a:extLst>
              <a:ext uri="{FF2B5EF4-FFF2-40B4-BE49-F238E27FC236}">
                <a16:creationId xmlns:a16="http://schemas.microsoft.com/office/drawing/2014/main" id="{EB5F16EA-9A7D-4951-B27F-76033ED1FB19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3505200"/>
            <a:ext cx="3352800" cy="1524000"/>
            <a:chOff x="3408" y="2448"/>
            <a:chExt cx="1968" cy="624"/>
          </a:xfrm>
        </p:grpSpPr>
        <p:grpSp>
          <p:nvGrpSpPr>
            <p:cNvPr id="5175" name="Group 20">
              <a:extLst>
                <a:ext uri="{FF2B5EF4-FFF2-40B4-BE49-F238E27FC236}">
                  <a16:creationId xmlns:a16="http://schemas.microsoft.com/office/drawing/2014/main" id="{D42FE1A4-867B-4705-9F57-2EBA684A88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0" y="2448"/>
              <a:ext cx="1056" cy="624"/>
              <a:chOff x="4368" y="2448"/>
              <a:chExt cx="1056" cy="624"/>
            </a:xfrm>
          </p:grpSpPr>
          <p:sp>
            <p:nvSpPr>
              <p:cNvPr id="4153" name="Oval 21">
                <a:extLst>
                  <a:ext uri="{FF2B5EF4-FFF2-40B4-BE49-F238E27FC236}">
                    <a16:creationId xmlns:a16="http://schemas.microsoft.com/office/drawing/2014/main" id="{06ED25EC-8B7E-4350-A5E9-3A213FDF16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8" y="2448"/>
                <a:ext cx="1056" cy="624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rgbClr val="3333CC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endParaRPr lang="en-US" altLang="en-US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154" name="Text Box 22">
                <a:extLst>
                  <a:ext uri="{FF2B5EF4-FFF2-40B4-BE49-F238E27FC236}">
                    <a16:creationId xmlns:a16="http://schemas.microsoft.com/office/drawing/2014/main" id="{20C4423A-AEBE-4AFD-9C37-8C83AC9F25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17" y="2592"/>
                <a:ext cx="960" cy="3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Ctr="1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Từ nhiều nghĩa,</a:t>
                </a:r>
              </a:p>
              <a:p>
                <a:pPr algn="ctr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Hiện tượng</a:t>
                </a:r>
                <a:b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</a:br>
                <a: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chuyển nghĩa</a:t>
                </a:r>
                <a:b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</a:br>
                <a: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của từ</a:t>
                </a:r>
              </a:p>
            </p:txBody>
          </p:sp>
        </p:grpSp>
        <p:sp>
          <p:nvSpPr>
            <p:cNvPr id="4152" name="Line 23">
              <a:extLst>
                <a:ext uri="{FF2B5EF4-FFF2-40B4-BE49-F238E27FC236}">
                  <a16:creationId xmlns:a16="http://schemas.microsoft.com/office/drawing/2014/main" id="{F8AB7A85-CC7D-4CD2-BA93-C2CC84D68F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08" y="2496"/>
              <a:ext cx="912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 anchorCtr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" name="Group 24">
            <a:extLst>
              <a:ext uri="{FF2B5EF4-FFF2-40B4-BE49-F238E27FC236}">
                <a16:creationId xmlns:a16="http://schemas.microsoft.com/office/drawing/2014/main" id="{AAD7AFEB-7D0D-4A48-A201-C2CD94483262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3810000"/>
            <a:ext cx="2438400" cy="2133600"/>
            <a:chOff x="3216" y="2640"/>
            <a:chExt cx="1488" cy="1104"/>
          </a:xfrm>
        </p:grpSpPr>
        <p:sp>
          <p:nvSpPr>
            <p:cNvPr id="4147" name="Line 25">
              <a:extLst>
                <a:ext uri="{FF2B5EF4-FFF2-40B4-BE49-F238E27FC236}">
                  <a16:creationId xmlns:a16="http://schemas.microsoft.com/office/drawing/2014/main" id="{2FFCBD2C-55A7-457F-9E8A-A054C51E2B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16" y="2640"/>
              <a:ext cx="624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 anchorCtr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172" name="Group 26">
              <a:extLst>
                <a:ext uri="{FF2B5EF4-FFF2-40B4-BE49-F238E27FC236}">
                  <a16:creationId xmlns:a16="http://schemas.microsoft.com/office/drawing/2014/main" id="{51FF98B6-FA34-4B8D-AC06-33152A6F7C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48" y="3120"/>
              <a:ext cx="1056" cy="624"/>
              <a:chOff x="3792" y="3120"/>
              <a:chExt cx="1056" cy="624"/>
            </a:xfrm>
          </p:grpSpPr>
          <p:sp>
            <p:nvSpPr>
              <p:cNvPr id="4149" name="Oval 27">
                <a:extLst>
                  <a:ext uri="{FF2B5EF4-FFF2-40B4-BE49-F238E27FC236}">
                    <a16:creationId xmlns:a16="http://schemas.microsoft.com/office/drawing/2014/main" id="{80BDA3FA-8455-414F-9B8F-152830A57D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2" y="3120"/>
                <a:ext cx="1056" cy="624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rgbClr val="3333CC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endParaRPr lang="en-US" altLang="en-US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150" name="Text Box 28">
                <a:extLst>
                  <a:ext uri="{FF2B5EF4-FFF2-40B4-BE49-F238E27FC236}">
                    <a16:creationId xmlns:a16="http://schemas.microsoft.com/office/drawing/2014/main" id="{7A36C1F8-42BD-4B20-A430-9CFA9A000D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40" y="3227"/>
                <a:ext cx="959" cy="3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Ctr="1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Từ đồng âm</a:t>
                </a:r>
              </a:p>
              <a:p>
                <a:pPr algn="ctr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Từ đồng nghĩa</a:t>
                </a:r>
              </a:p>
              <a:p>
                <a:pPr algn="ctr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Từ trái nghĩa</a:t>
                </a:r>
              </a:p>
            </p:txBody>
          </p:sp>
        </p:grpSp>
      </p:grpSp>
      <p:grpSp>
        <p:nvGrpSpPr>
          <p:cNvPr id="12" name="Group 29">
            <a:extLst>
              <a:ext uri="{FF2B5EF4-FFF2-40B4-BE49-F238E27FC236}">
                <a16:creationId xmlns:a16="http://schemas.microsoft.com/office/drawing/2014/main" id="{6C94B915-443A-4014-894D-1D8C784A7625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4038600"/>
            <a:ext cx="1676400" cy="2133600"/>
            <a:chOff x="2448" y="2688"/>
            <a:chExt cx="1056" cy="1248"/>
          </a:xfrm>
        </p:grpSpPr>
        <p:sp>
          <p:nvSpPr>
            <p:cNvPr id="4143" name="Line 30">
              <a:extLst>
                <a:ext uri="{FF2B5EF4-FFF2-40B4-BE49-F238E27FC236}">
                  <a16:creationId xmlns:a16="http://schemas.microsoft.com/office/drawing/2014/main" id="{DBB96AAA-D0E2-458F-80C4-9EB143C523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688"/>
              <a:ext cx="0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 anchorCtr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168" name="Group 31">
              <a:extLst>
                <a:ext uri="{FF2B5EF4-FFF2-40B4-BE49-F238E27FC236}">
                  <a16:creationId xmlns:a16="http://schemas.microsoft.com/office/drawing/2014/main" id="{39124A0F-C135-48BA-815E-816FA675C3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8" y="3312"/>
              <a:ext cx="1056" cy="624"/>
              <a:chOff x="2592" y="3312"/>
              <a:chExt cx="1056" cy="624"/>
            </a:xfrm>
          </p:grpSpPr>
          <p:sp>
            <p:nvSpPr>
              <p:cNvPr id="4145" name="Oval 32">
                <a:extLst>
                  <a:ext uri="{FF2B5EF4-FFF2-40B4-BE49-F238E27FC236}">
                    <a16:creationId xmlns:a16="http://schemas.microsoft.com/office/drawing/2014/main" id="{676F3BF9-2D0D-4BCA-A7BB-EFFBB2DE02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2" y="3312"/>
                <a:ext cx="1056" cy="624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rgbClr val="3333CC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endParaRPr lang="en-US" altLang="en-US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146" name="Text Box 33">
                <a:extLst>
                  <a:ext uri="{FF2B5EF4-FFF2-40B4-BE49-F238E27FC236}">
                    <a16:creationId xmlns:a16="http://schemas.microsoft.com/office/drawing/2014/main" id="{460D30C7-FE10-4FAF-8C72-35A880A7C3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40" y="3456"/>
                <a:ext cx="960" cy="4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Ctr="1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Cấp độ khái</a:t>
                </a:r>
                <a:b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</a:br>
                <a: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quát của nghĩa</a:t>
                </a:r>
                <a:b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</a:br>
                <a: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từ ngữ</a:t>
                </a:r>
              </a:p>
            </p:txBody>
          </p:sp>
        </p:grpSp>
      </p:grpSp>
      <p:grpSp>
        <p:nvGrpSpPr>
          <p:cNvPr id="14" name="Group 34">
            <a:extLst>
              <a:ext uri="{FF2B5EF4-FFF2-40B4-BE49-F238E27FC236}">
                <a16:creationId xmlns:a16="http://schemas.microsoft.com/office/drawing/2014/main" id="{1A73228C-8858-4BEE-A09C-1854208C16FE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4038600"/>
            <a:ext cx="2209800" cy="1828800"/>
            <a:chOff x="1248" y="2640"/>
            <a:chExt cx="1488" cy="1104"/>
          </a:xfrm>
        </p:grpSpPr>
        <p:sp>
          <p:nvSpPr>
            <p:cNvPr id="4139" name="Line 35">
              <a:extLst>
                <a:ext uri="{FF2B5EF4-FFF2-40B4-BE49-F238E27FC236}">
                  <a16:creationId xmlns:a16="http://schemas.microsoft.com/office/drawing/2014/main" id="{FA5459DC-DAFC-46E6-A665-EA971FFA1A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64" y="2640"/>
              <a:ext cx="672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 anchorCtr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164" name="Group 36">
              <a:extLst>
                <a:ext uri="{FF2B5EF4-FFF2-40B4-BE49-F238E27FC236}">
                  <a16:creationId xmlns:a16="http://schemas.microsoft.com/office/drawing/2014/main" id="{3B292193-79BB-44D1-9000-9A22BA3581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8" y="3120"/>
              <a:ext cx="1056" cy="624"/>
              <a:chOff x="1392" y="3120"/>
              <a:chExt cx="1056" cy="624"/>
            </a:xfrm>
          </p:grpSpPr>
          <p:sp>
            <p:nvSpPr>
              <p:cNvPr id="4141" name="Oval 37">
                <a:extLst>
                  <a:ext uri="{FF2B5EF4-FFF2-40B4-BE49-F238E27FC236}">
                    <a16:creationId xmlns:a16="http://schemas.microsoft.com/office/drawing/2014/main" id="{6178577E-F20E-4A3A-A1F3-FD5E3997E7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3120"/>
                <a:ext cx="1056" cy="624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rgbClr val="3333CC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endParaRPr lang="en-US" altLang="en-US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142" name="Text Box 38">
                <a:extLst>
                  <a:ext uri="{FF2B5EF4-FFF2-40B4-BE49-F238E27FC236}">
                    <a16:creationId xmlns:a16="http://schemas.microsoft.com/office/drawing/2014/main" id="{533B5D05-A5BE-49E3-BA1D-019D9E8EF9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40" y="3264"/>
                <a:ext cx="960" cy="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Ctr="1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Trường</a:t>
                </a:r>
                <a:b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</a:br>
                <a: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từ vựng</a:t>
                </a:r>
              </a:p>
            </p:txBody>
          </p:sp>
        </p:grpSp>
      </p:grpSp>
      <p:grpSp>
        <p:nvGrpSpPr>
          <p:cNvPr id="16" name="Group 39">
            <a:extLst>
              <a:ext uri="{FF2B5EF4-FFF2-40B4-BE49-F238E27FC236}">
                <a16:creationId xmlns:a16="http://schemas.microsoft.com/office/drawing/2014/main" id="{AD15E70C-4188-4485-9AAB-17885C869582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3962400"/>
            <a:ext cx="2971800" cy="1219200"/>
            <a:chOff x="576" y="2448"/>
            <a:chExt cx="1968" cy="624"/>
          </a:xfrm>
        </p:grpSpPr>
        <p:sp>
          <p:nvSpPr>
            <p:cNvPr id="4135" name="Line 40">
              <a:extLst>
                <a:ext uri="{FF2B5EF4-FFF2-40B4-BE49-F238E27FC236}">
                  <a16:creationId xmlns:a16="http://schemas.microsoft.com/office/drawing/2014/main" id="{B3B61F62-C326-4765-8F5A-33CCFEC6CF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31" y="2496"/>
              <a:ext cx="913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 anchorCtr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160" name="Group 41">
              <a:extLst>
                <a:ext uri="{FF2B5EF4-FFF2-40B4-BE49-F238E27FC236}">
                  <a16:creationId xmlns:a16="http://schemas.microsoft.com/office/drawing/2014/main" id="{5CCFD2E3-650C-4791-91FF-6A0D7D52DA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6" y="2448"/>
              <a:ext cx="1056" cy="624"/>
              <a:chOff x="624" y="2448"/>
              <a:chExt cx="1056" cy="624"/>
            </a:xfrm>
          </p:grpSpPr>
          <p:sp>
            <p:nvSpPr>
              <p:cNvPr id="4137" name="Oval 42">
                <a:extLst>
                  <a:ext uri="{FF2B5EF4-FFF2-40B4-BE49-F238E27FC236}">
                    <a16:creationId xmlns:a16="http://schemas.microsoft.com/office/drawing/2014/main" id="{03B5DEC5-EBC5-413F-A95A-9518065646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2448"/>
                <a:ext cx="1055" cy="624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rgbClr val="3333CC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endParaRPr lang="en-US" altLang="en-US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138" name="Text Box 43">
                <a:extLst>
                  <a:ext uri="{FF2B5EF4-FFF2-40B4-BE49-F238E27FC236}">
                    <a16:creationId xmlns:a16="http://schemas.microsoft.com/office/drawing/2014/main" id="{E34A6C10-CD82-442F-AD02-5B63F8ABFC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3" y="2628"/>
                <a:ext cx="959" cy="2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Ctr="1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Sự phát triển</a:t>
                </a:r>
                <a:b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</a:br>
                <a: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của từ vựng</a:t>
                </a:r>
              </a:p>
            </p:txBody>
          </p:sp>
        </p:grpSp>
      </p:grpSp>
      <p:grpSp>
        <p:nvGrpSpPr>
          <p:cNvPr id="18" name="Group 44">
            <a:extLst>
              <a:ext uri="{FF2B5EF4-FFF2-40B4-BE49-F238E27FC236}">
                <a16:creationId xmlns:a16="http://schemas.microsoft.com/office/drawing/2014/main" id="{848E552E-ACD0-4F81-84B6-E21ED2C27E7C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3124200"/>
            <a:ext cx="3048000" cy="914400"/>
            <a:chOff x="576" y="1632"/>
            <a:chExt cx="1968" cy="624"/>
          </a:xfrm>
        </p:grpSpPr>
        <p:sp>
          <p:nvSpPr>
            <p:cNvPr id="4131" name="Line 45">
              <a:extLst>
                <a:ext uri="{FF2B5EF4-FFF2-40B4-BE49-F238E27FC236}">
                  <a16:creationId xmlns:a16="http://schemas.microsoft.com/office/drawing/2014/main" id="{03702042-17C9-42FD-A565-CE9BFFDE0C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632" y="1968"/>
              <a:ext cx="91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 anchorCtr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156" name="Group 46">
              <a:extLst>
                <a:ext uri="{FF2B5EF4-FFF2-40B4-BE49-F238E27FC236}">
                  <a16:creationId xmlns:a16="http://schemas.microsoft.com/office/drawing/2014/main" id="{3F79F156-3006-4C6C-B0C4-D7826267C8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6" y="1632"/>
              <a:ext cx="1056" cy="624"/>
              <a:chOff x="624" y="1632"/>
              <a:chExt cx="1056" cy="624"/>
            </a:xfrm>
          </p:grpSpPr>
          <p:sp>
            <p:nvSpPr>
              <p:cNvPr id="4133" name="Oval 47">
                <a:extLst>
                  <a:ext uri="{FF2B5EF4-FFF2-40B4-BE49-F238E27FC236}">
                    <a16:creationId xmlns:a16="http://schemas.microsoft.com/office/drawing/2014/main" id="{D310D3D3-591F-4236-BDBB-4DFF6DEEFF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056" cy="624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rgbClr val="3333CC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endParaRPr lang="en-US" altLang="en-US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134" name="Text Box 48">
                <a:extLst>
                  <a:ext uri="{FF2B5EF4-FFF2-40B4-BE49-F238E27FC236}">
                    <a16:creationId xmlns:a16="http://schemas.microsoft.com/office/drawing/2014/main" id="{2BE4EFA4-E676-4332-945E-A1DB872315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" y="1779"/>
                <a:ext cx="959" cy="3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Ctr="1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Từ mượn,</a:t>
                </a:r>
              </a:p>
              <a:p>
                <a:pPr algn="ctr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Từ Hán Việt</a:t>
                </a:r>
              </a:p>
            </p:txBody>
          </p:sp>
        </p:grpSp>
      </p:grpSp>
      <p:grpSp>
        <p:nvGrpSpPr>
          <p:cNvPr id="20" name="Group 49">
            <a:extLst>
              <a:ext uri="{FF2B5EF4-FFF2-40B4-BE49-F238E27FC236}">
                <a16:creationId xmlns:a16="http://schemas.microsoft.com/office/drawing/2014/main" id="{DBC079F4-94B3-4FD1-8AEF-ACAB1525467D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3124200"/>
            <a:ext cx="1524000" cy="990600"/>
            <a:chOff x="2352" y="2160"/>
            <a:chExt cx="960" cy="624"/>
          </a:xfrm>
        </p:grpSpPr>
        <p:sp>
          <p:nvSpPr>
            <p:cNvPr id="4129" name="Oval 50">
              <a:extLst>
                <a:ext uri="{FF2B5EF4-FFF2-40B4-BE49-F238E27FC236}">
                  <a16:creationId xmlns:a16="http://schemas.microsoft.com/office/drawing/2014/main" id="{1E81142E-7253-4FF6-861E-53B90E0453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2160"/>
              <a:ext cx="960" cy="624"/>
            </a:xfrm>
            <a:prstGeom prst="ellipse">
              <a:avLst/>
            </a:prstGeom>
            <a:solidFill>
              <a:srgbClr val="FFCC99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endParaRPr lang="en-US" altLang="en-US" sz="180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130" name="Text Box 51">
              <a:extLst>
                <a:ext uri="{FF2B5EF4-FFF2-40B4-BE49-F238E27FC236}">
                  <a16:creationId xmlns:a16="http://schemas.microsoft.com/office/drawing/2014/main" id="{4D3AFBA4-2833-44C0-9884-E51C1F9B19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352"/>
              <a:ext cx="864" cy="197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Ctr="1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en-US" altLang="en-US" sz="1600" b="1">
                  <a:solidFill>
                    <a:srgbClr val="3333CC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Từ vựng</a:t>
              </a:r>
            </a:p>
          </p:txBody>
        </p:sp>
      </p:grpSp>
      <p:grpSp>
        <p:nvGrpSpPr>
          <p:cNvPr id="21" name="Group 52">
            <a:extLst>
              <a:ext uri="{FF2B5EF4-FFF2-40B4-BE49-F238E27FC236}">
                <a16:creationId xmlns:a16="http://schemas.microsoft.com/office/drawing/2014/main" id="{C35893D5-328C-4531-9B90-718653D53EB2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2362200"/>
            <a:ext cx="2590800" cy="1524000"/>
            <a:chOff x="1248" y="960"/>
            <a:chExt cx="1488" cy="1152"/>
          </a:xfrm>
        </p:grpSpPr>
        <p:sp>
          <p:nvSpPr>
            <p:cNvPr id="4125" name="Line 53">
              <a:extLst>
                <a:ext uri="{FF2B5EF4-FFF2-40B4-BE49-F238E27FC236}">
                  <a16:creationId xmlns:a16="http://schemas.microsoft.com/office/drawing/2014/main" id="{DF15BD1D-EFA8-49D6-AC7F-B073B6DB9A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064" y="1488"/>
              <a:ext cx="672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 anchorCtr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150" name="Group 54">
              <a:extLst>
                <a:ext uri="{FF2B5EF4-FFF2-40B4-BE49-F238E27FC236}">
                  <a16:creationId xmlns:a16="http://schemas.microsoft.com/office/drawing/2014/main" id="{1DE0603A-AE78-46B4-8F23-4BDB1134B3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8" y="960"/>
              <a:ext cx="1056" cy="677"/>
              <a:chOff x="1392" y="960"/>
              <a:chExt cx="1056" cy="677"/>
            </a:xfrm>
          </p:grpSpPr>
          <p:sp>
            <p:nvSpPr>
              <p:cNvPr id="4127" name="Oval 55">
                <a:extLst>
                  <a:ext uri="{FF2B5EF4-FFF2-40B4-BE49-F238E27FC236}">
                    <a16:creationId xmlns:a16="http://schemas.microsoft.com/office/drawing/2014/main" id="{7648E2FA-154B-4DF5-8FDF-37F14D8A7C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960"/>
                <a:ext cx="1056" cy="624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rgbClr val="3333CC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endParaRPr lang="en-US" altLang="en-US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128" name="Text Box 56">
                <a:extLst>
                  <a:ext uri="{FF2B5EF4-FFF2-40B4-BE49-F238E27FC236}">
                    <a16:creationId xmlns:a16="http://schemas.microsoft.com/office/drawing/2014/main" id="{CA414FD0-67D0-43D1-8935-C3B77D4790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40" y="1067"/>
                <a:ext cx="959" cy="5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Ctr="1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Thuật ngữ,</a:t>
                </a:r>
                <a:b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</a:br>
                <a: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Biệt ngữ</a:t>
                </a:r>
                <a:b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</a:br>
                <a: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xã hội</a:t>
                </a:r>
              </a:p>
            </p:txBody>
          </p:sp>
        </p:grpSp>
      </p:grpSp>
      <p:grpSp>
        <p:nvGrpSpPr>
          <p:cNvPr id="23" name="Group 57">
            <a:extLst>
              <a:ext uri="{FF2B5EF4-FFF2-40B4-BE49-F238E27FC236}">
                <a16:creationId xmlns:a16="http://schemas.microsoft.com/office/drawing/2014/main" id="{FFD238E0-E9CD-4612-B349-E3C844E8FBD9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1676400"/>
            <a:ext cx="1752600" cy="1752600"/>
            <a:chOff x="1248" y="960"/>
            <a:chExt cx="1488" cy="1152"/>
          </a:xfrm>
        </p:grpSpPr>
        <p:sp>
          <p:nvSpPr>
            <p:cNvPr id="4121" name="Line 58">
              <a:extLst>
                <a:ext uri="{FF2B5EF4-FFF2-40B4-BE49-F238E27FC236}">
                  <a16:creationId xmlns:a16="http://schemas.microsoft.com/office/drawing/2014/main" id="{AAE30F45-AAF6-4D76-ADD1-2A6F8EA804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063" y="1488"/>
              <a:ext cx="673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 anchorCtr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146" name="Group 59">
              <a:extLst>
                <a:ext uri="{FF2B5EF4-FFF2-40B4-BE49-F238E27FC236}">
                  <a16:creationId xmlns:a16="http://schemas.microsoft.com/office/drawing/2014/main" id="{87621B40-1D49-4E65-A92B-CE9A42666A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8" y="960"/>
              <a:ext cx="1056" cy="624"/>
              <a:chOff x="1392" y="960"/>
              <a:chExt cx="1056" cy="624"/>
            </a:xfrm>
          </p:grpSpPr>
          <p:sp>
            <p:nvSpPr>
              <p:cNvPr id="4123" name="Oval 60">
                <a:extLst>
                  <a:ext uri="{FF2B5EF4-FFF2-40B4-BE49-F238E27FC236}">
                    <a16:creationId xmlns:a16="http://schemas.microsoft.com/office/drawing/2014/main" id="{392E644F-C6BE-4EA8-847F-B141D12847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960"/>
                <a:ext cx="1055" cy="624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rgbClr val="3333CC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endParaRPr lang="en-US" altLang="en-US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124" name="Text Box 61">
                <a:extLst>
                  <a:ext uri="{FF2B5EF4-FFF2-40B4-BE49-F238E27FC236}">
                    <a16:creationId xmlns:a16="http://schemas.microsoft.com/office/drawing/2014/main" id="{8EDC6655-48FD-462D-B401-500C3D6017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39" y="1067"/>
                <a:ext cx="961" cy="3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Ctr="1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en-US" altLang="en-US" sz="16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Trau</a:t>
                </a:r>
                <a:r>
                  <a:rPr lang="en-US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16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dồi</a:t>
                </a:r>
                <a:r>
                  <a:rPr lang="en-US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16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vốn</a:t>
                </a:r>
                <a:r>
                  <a:rPr lang="en-US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16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từ</a:t>
                </a:r>
                <a:endParaRPr lang="en-US" altLang="en-US" sz="1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25" name="Group 62">
            <a:extLst>
              <a:ext uri="{FF2B5EF4-FFF2-40B4-BE49-F238E27FC236}">
                <a16:creationId xmlns:a16="http://schemas.microsoft.com/office/drawing/2014/main" id="{CE74491A-28A7-4B93-A4F4-97D96B5D8A76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762000"/>
            <a:ext cx="1828800" cy="2362200"/>
            <a:chOff x="1248" y="960"/>
            <a:chExt cx="1488" cy="1152"/>
          </a:xfrm>
        </p:grpSpPr>
        <p:sp>
          <p:nvSpPr>
            <p:cNvPr id="4117" name="Line 63">
              <a:extLst>
                <a:ext uri="{FF2B5EF4-FFF2-40B4-BE49-F238E27FC236}">
                  <a16:creationId xmlns:a16="http://schemas.microsoft.com/office/drawing/2014/main" id="{85EBC12B-81BD-494E-9DF5-50B267BCA3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064" y="1488"/>
              <a:ext cx="672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 anchorCtr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142" name="Group 64">
              <a:extLst>
                <a:ext uri="{FF2B5EF4-FFF2-40B4-BE49-F238E27FC236}">
                  <a16:creationId xmlns:a16="http://schemas.microsoft.com/office/drawing/2014/main" id="{0BFB64B8-E175-4A97-AEDF-988A14DBB4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8" y="960"/>
              <a:ext cx="1056" cy="624"/>
              <a:chOff x="1392" y="960"/>
              <a:chExt cx="1056" cy="624"/>
            </a:xfrm>
          </p:grpSpPr>
          <p:sp>
            <p:nvSpPr>
              <p:cNvPr id="4119" name="Oval 65">
                <a:extLst>
                  <a:ext uri="{FF2B5EF4-FFF2-40B4-BE49-F238E27FC236}">
                    <a16:creationId xmlns:a16="http://schemas.microsoft.com/office/drawing/2014/main" id="{63E3BF49-D823-4B6C-98B2-D9DABF8E9E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960"/>
                <a:ext cx="1057" cy="624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rgbClr val="3333CC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endParaRPr lang="en-US" altLang="en-US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120" name="Text Box 66">
                <a:extLst>
                  <a:ext uri="{FF2B5EF4-FFF2-40B4-BE49-F238E27FC236}">
                    <a16:creationId xmlns:a16="http://schemas.microsoft.com/office/drawing/2014/main" id="{86468264-1C42-46CE-87BD-3B4B2035C98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39" y="1067"/>
                <a:ext cx="964" cy="3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Ctr="1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Từ tượng thanh, tượng hình</a:t>
                </a:r>
              </a:p>
            </p:txBody>
          </p:sp>
        </p:grpSp>
      </p:grpSp>
      <p:grpSp>
        <p:nvGrpSpPr>
          <p:cNvPr id="27" name="Group 67">
            <a:extLst>
              <a:ext uri="{FF2B5EF4-FFF2-40B4-BE49-F238E27FC236}">
                <a16:creationId xmlns:a16="http://schemas.microsoft.com/office/drawing/2014/main" id="{18E9C098-E1BB-4CEB-A7CF-82DF0597ECDF}"/>
              </a:ext>
            </a:extLst>
          </p:cNvPr>
          <p:cNvGrpSpPr>
            <a:grpSpLocks/>
          </p:cNvGrpSpPr>
          <p:nvPr/>
        </p:nvGrpSpPr>
        <p:grpSpPr bwMode="auto">
          <a:xfrm rot="657760">
            <a:off x="5486401" y="990601"/>
            <a:ext cx="1533525" cy="2181225"/>
            <a:chOff x="1248" y="960"/>
            <a:chExt cx="1488" cy="1152"/>
          </a:xfrm>
        </p:grpSpPr>
        <p:sp>
          <p:nvSpPr>
            <p:cNvPr id="4113" name="Line 68">
              <a:extLst>
                <a:ext uri="{FF2B5EF4-FFF2-40B4-BE49-F238E27FC236}">
                  <a16:creationId xmlns:a16="http://schemas.microsoft.com/office/drawing/2014/main" id="{F0357F58-6B2F-48D4-AAB8-38DF81AD4D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064" y="1488"/>
              <a:ext cx="672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 anchorCtr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138" name="Group 69">
              <a:extLst>
                <a:ext uri="{FF2B5EF4-FFF2-40B4-BE49-F238E27FC236}">
                  <a16:creationId xmlns:a16="http://schemas.microsoft.com/office/drawing/2014/main" id="{59E7A810-49B9-4EBE-AE9A-365BC26E444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8" y="960"/>
              <a:ext cx="1056" cy="624"/>
              <a:chOff x="1392" y="960"/>
              <a:chExt cx="1056" cy="624"/>
            </a:xfrm>
          </p:grpSpPr>
          <p:sp>
            <p:nvSpPr>
              <p:cNvPr id="4115" name="Oval 70">
                <a:extLst>
                  <a:ext uri="{FF2B5EF4-FFF2-40B4-BE49-F238E27FC236}">
                    <a16:creationId xmlns:a16="http://schemas.microsoft.com/office/drawing/2014/main" id="{A992D94B-44E0-40A2-83BB-48B5ABE9D4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1" y="960"/>
                <a:ext cx="1057" cy="624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rgbClr val="3333CC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endParaRPr lang="en-US" altLang="en-US" sz="180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116" name="Text Box 71">
                <a:extLst>
                  <a:ext uri="{FF2B5EF4-FFF2-40B4-BE49-F238E27FC236}">
                    <a16:creationId xmlns:a16="http://schemas.microsoft.com/office/drawing/2014/main" id="{A9A4E92D-0F30-424E-9B6D-91A86BD000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30" y="1060"/>
                <a:ext cx="953" cy="5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Ctr="1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en-US" altLang="en-US" sz="1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Một số phép tu từ từ vựng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>
            <a:extLst>
              <a:ext uri="{FF2B5EF4-FFF2-40B4-BE49-F238E27FC236}">
                <a16:creationId xmlns:a16="http://schemas.microsoft.com/office/drawing/2014/main" id="{9A68A6B5-2BC9-4A6C-B921-F51F2D50B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0"/>
            <a:ext cx="5867400" cy="68580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2.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phương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châm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hội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thoại</a:t>
            </a:r>
            <a:endParaRPr lang="en-US" altLang="en-US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331E07E1-EC1B-4D09-AE41-EDA816D5CF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219200"/>
            <a:ext cx="1600200" cy="14478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Phương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châm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 về lượng</a:t>
            </a:r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7AE628AD-FA65-49BE-A923-BB9C81504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0600" y="1219200"/>
            <a:ext cx="1600200" cy="14478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Phương</a:t>
            </a:r>
            <a:endParaRPr lang="en-US" altLang="en-US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Châm</a:t>
            </a:r>
            <a:endParaRPr lang="en-US" altLang="en-US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chất</a:t>
            </a:r>
            <a:endParaRPr lang="en-US" altLang="en-US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46" name="Rectangle 6">
            <a:extLst>
              <a:ext uri="{FF2B5EF4-FFF2-40B4-BE49-F238E27FC236}">
                <a16:creationId xmlns:a16="http://schemas.microsoft.com/office/drawing/2014/main" id="{EC5F6D97-B750-4540-9A6B-B120FA661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3200" y="1219200"/>
            <a:ext cx="1600200" cy="14478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Phương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 châm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 quan hệ</a:t>
            </a:r>
          </a:p>
        </p:txBody>
      </p:sp>
      <p:sp>
        <p:nvSpPr>
          <p:cNvPr id="35847" name="Rectangle 7">
            <a:extLst>
              <a:ext uri="{FF2B5EF4-FFF2-40B4-BE49-F238E27FC236}">
                <a16:creationId xmlns:a16="http://schemas.microsoft.com/office/drawing/2014/main" id="{36BCF9E0-5F50-4631-8EC8-F764F43AA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0" y="1244601"/>
            <a:ext cx="1600200" cy="142081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Phương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 châm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 cách thức</a:t>
            </a:r>
          </a:p>
        </p:txBody>
      </p:sp>
      <p:sp>
        <p:nvSpPr>
          <p:cNvPr id="35848" name="Rectangle 8">
            <a:extLst>
              <a:ext uri="{FF2B5EF4-FFF2-40B4-BE49-F238E27FC236}">
                <a16:creationId xmlns:a16="http://schemas.microsoft.com/office/drawing/2014/main" id="{E1B9C973-8876-4983-B2A3-5D4CCE124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9200" y="1219200"/>
            <a:ext cx="1600200" cy="14049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 Phương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 châm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lịch sự</a:t>
            </a:r>
          </a:p>
        </p:txBody>
      </p:sp>
      <p:sp>
        <p:nvSpPr>
          <p:cNvPr id="35849" name="Rectangle 9">
            <a:extLst>
              <a:ext uri="{FF2B5EF4-FFF2-40B4-BE49-F238E27FC236}">
                <a16:creationId xmlns:a16="http://schemas.microsoft.com/office/drawing/2014/main" id="{6AB96BE5-5B9F-4B26-96FE-5DB962DB1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117850"/>
            <a:ext cx="1981200" cy="3505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Khi  giao tiếp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 cần nói cho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có nội dung,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nội dung của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lời nói phải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đúng yêu cầu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của giao tiếp,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không thiếu,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không thừa.</a:t>
            </a:r>
            <a:endParaRPr lang="en-US" altLang="en-US" sz="28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50" name="Rectangle 10">
            <a:extLst>
              <a:ext uri="{FF2B5EF4-FFF2-40B4-BE49-F238E27FC236}">
                <a16:creationId xmlns:a16="http://schemas.microsoft.com/office/drawing/2014/main" id="{1BA558D3-6BDE-42AD-A7D6-B34F3AF96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117850"/>
            <a:ext cx="1981200" cy="3505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Khi giao tiếp,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đừng nói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những điều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 mà mình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không tin là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đúng hay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 không có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bằng chứng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xác thực.</a:t>
            </a:r>
          </a:p>
        </p:txBody>
      </p:sp>
      <p:sp>
        <p:nvSpPr>
          <p:cNvPr id="35851" name="Rectangle 11">
            <a:extLst>
              <a:ext uri="{FF2B5EF4-FFF2-40B4-BE49-F238E27FC236}">
                <a16:creationId xmlns:a16="http://schemas.microsoft.com/office/drawing/2014/main" id="{A8405006-7092-4122-BB95-6ED6203FE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117850"/>
            <a:ext cx="1600200" cy="3505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Khi giao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 tiếp, cần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nói đúng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 vào đề tài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 giao tiếp,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 tránh nói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 lạc đề.</a:t>
            </a:r>
          </a:p>
        </p:txBody>
      </p:sp>
      <p:sp>
        <p:nvSpPr>
          <p:cNvPr id="35852" name="Rectangle 12">
            <a:extLst>
              <a:ext uri="{FF2B5EF4-FFF2-40B4-BE49-F238E27FC236}">
                <a16:creationId xmlns:a16="http://schemas.microsoft.com/office/drawing/2014/main" id="{7FBC329B-5EAE-4DC5-8213-391FE49A7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3117850"/>
            <a:ext cx="1752600" cy="3505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Khi giao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 tiếp, cần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chú ý nói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ngắn gọn,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 rành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mạch; tránh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cách nói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mơ hồ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5853" name="Rectangle 13">
            <a:extLst>
              <a:ext uri="{FF2B5EF4-FFF2-40B4-BE49-F238E27FC236}">
                <a16:creationId xmlns:a16="http://schemas.microsoft.com/office/drawing/2014/main" id="{251E1CA2-F55C-4AE6-9540-358886C2B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9726" y="3124200"/>
            <a:ext cx="1387475" cy="3505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Khi giao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 tiếp cần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tế nhị và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 tôn trọng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 người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Khác.</a:t>
            </a:r>
          </a:p>
        </p:txBody>
      </p:sp>
      <p:sp>
        <p:nvSpPr>
          <p:cNvPr id="35854" name="Line 14">
            <a:extLst>
              <a:ext uri="{FF2B5EF4-FFF2-40B4-BE49-F238E27FC236}">
                <a16:creationId xmlns:a16="http://schemas.microsoft.com/office/drawing/2014/main" id="{4086B068-7D79-40CF-A309-6B2CDA0601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685800"/>
            <a:ext cx="3276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5855" name="Line 15">
            <a:extLst>
              <a:ext uri="{FF2B5EF4-FFF2-40B4-BE49-F238E27FC236}">
                <a16:creationId xmlns:a16="http://schemas.microsoft.com/office/drawing/2014/main" id="{16AC32BF-2B75-4669-A195-9D18340BE5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7200" y="723900"/>
            <a:ext cx="1676400" cy="495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5856" name="Line 16">
            <a:extLst>
              <a:ext uri="{FF2B5EF4-FFF2-40B4-BE49-F238E27FC236}">
                <a16:creationId xmlns:a16="http://schemas.microsoft.com/office/drawing/2014/main" id="{952856BB-A8A9-493D-B4E9-4CBF3510D05B}"/>
              </a:ext>
            </a:extLst>
          </p:cNvPr>
          <p:cNvSpPr>
            <a:spLocks noChangeShapeType="1"/>
          </p:cNvSpPr>
          <p:nvPr/>
        </p:nvSpPr>
        <p:spPr bwMode="auto">
          <a:xfrm>
            <a:off x="5981700" y="6858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5857" name="Line 17">
            <a:extLst>
              <a:ext uri="{FF2B5EF4-FFF2-40B4-BE49-F238E27FC236}">
                <a16:creationId xmlns:a16="http://schemas.microsoft.com/office/drawing/2014/main" id="{4F9913D6-1C24-48AE-84A0-2621AB6A3E4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723900"/>
            <a:ext cx="1905000" cy="495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5858" name="Line 18">
            <a:extLst>
              <a:ext uri="{FF2B5EF4-FFF2-40B4-BE49-F238E27FC236}">
                <a16:creationId xmlns:a16="http://schemas.microsoft.com/office/drawing/2014/main" id="{CAC0771A-4380-41CF-929B-EAC3A35B7325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685800"/>
            <a:ext cx="3581400" cy="495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5859" name="Line 19">
            <a:extLst>
              <a:ext uri="{FF2B5EF4-FFF2-40B4-BE49-F238E27FC236}">
                <a16:creationId xmlns:a16="http://schemas.microsoft.com/office/drawing/2014/main" id="{90A7142A-6BC2-448C-8BE7-7072B07E5C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66700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5860" name="Line 20">
            <a:extLst>
              <a:ext uri="{FF2B5EF4-FFF2-40B4-BE49-F238E27FC236}">
                <a16:creationId xmlns:a16="http://schemas.microsoft.com/office/drawing/2014/main" id="{2DDD90DC-6882-4A4D-92A3-142BDECF71A1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66700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5861" name="Line 21">
            <a:extLst>
              <a:ext uri="{FF2B5EF4-FFF2-40B4-BE49-F238E27FC236}">
                <a16:creationId xmlns:a16="http://schemas.microsoft.com/office/drawing/2014/main" id="{10DD3D98-95D6-42E9-8B47-D3AC7423BCB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66700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5862" name="Line 22">
            <a:extLst>
              <a:ext uri="{FF2B5EF4-FFF2-40B4-BE49-F238E27FC236}">
                <a16:creationId xmlns:a16="http://schemas.microsoft.com/office/drawing/2014/main" id="{F545A365-702D-41B0-B3D6-99F75864F362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266700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5863" name="Line 23">
            <a:extLst>
              <a:ext uri="{FF2B5EF4-FFF2-40B4-BE49-F238E27FC236}">
                <a16:creationId xmlns:a16="http://schemas.microsoft.com/office/drawing/2014/main" id="{B3EEA021-A03E-4222-A26E-A244B0323E00}"/>
              </a:ext>
            </a:extLst>
          </p:cNvPr>
          <p:cNvSpPr>
            <a:spLocks noChangeShapeType="1"/>
          </p:cNvSpPr>
          <p:nvPr/>
        </p:nvSpPr>
        <p:spPr bwMode="auto">
          <a:xfrm>
            <a:off x="9829800" y="266700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5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5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nimBg="1"/>
      <p:bldP spid="35845" grpId="0" animBg="1"/>
      <p:bldP spid="35846" grpId="0" animBg="1"/>
      <p:bldP spid="35847" grpId="0" animBg="1"/>
      <p:bldP spid="35848" grpId="0" animBg="1"/>
      <p:bldP spid="35849" grpId="0" animBg="1"/>
      <p:bldP spid="35850" grpId="0" animBg="1"/>
      <p:bldP spid="35851" grpId="0" animBg="1"/>
      <p:bldP spid="35852" grpId="0" animBg="1"/>
      <p:bldP spid="3585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>
            <a:extLst>
              <a:ext uri="{FF2B5EF4-FFF2-40B4-BE49-F238E27FC236}">
                <a16:creationId xmlns:a16="http://schemas.microsoft.com/office/drawing/2014/main" id="{19497FCD-8837-4D8D-A08B-8C14F7A6F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1486" y="-5519127"/>
            <a:ext cx="3880513" cy="1149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err="1">
                <a:ln>
                  <a:noFill/>
                </a:ln>
                <a:solidFill>
                  <a:srgbClr val="444444"/>
                </a:solidFill>
                <a:effectLst/>
                <a:latin typeface="Roboto" panose="02000000000000000000" pitchFamily="2" charset="0"/>
              </a:rPr>
              <a:t>Các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Roboto" panose="02000000000000000000" pitchFamily="2" charset="0"/>
              </a:rPr>
              <a:t> </a:t>
            </a:r>
            <a:r>
              <a:rPr kumimoji="0" lang="en-US" altLang="en-US" sz="1300" b="0" i="0" u="none" strike="noStrike" cap="none" normalizeH="0" baseline="0" dirty="0" err="1">
                <a:ln>
                  <a:noFill/>
                </a:ln>
                <a:solidFill>
                  <a:srgbClr val="444444"/>
                </a:solidFill>
                <a:effectLst/>
                <a:latin typeface="Roboto" panose="02000000000000000000" pitchFamily="2" charset="0"/>
              </a:rPr>
              <a:t>biện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Roboto" panose="02000000000000000000" pitchFamily="2" charset="0"/>
              </a:rPr>
              <a:t> </a:t>
            </a:r>
            <a:r>
              <a:rPr kumimoji="0" lang="en-US" altLang="en-US" sz="1300" b="0" i="0" u="none" strike="noStrike" cap="none" normalizeH="0" baseline="0" dirty="0" err="1">
                <a:ln>
                  <a:noFill/>
                </a:ln>
                <a:solidFill>
                  <a:srgbClr val="444444"/>
                </a:solidFill>
                <a:effectLst/>
                <a:latin typeface="Roboto" panose="02000000000000000000" pitchFamily="2" charset="0"/>
              </a:rPr>
              <a:t>pháp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Roboto" panose="02000000000000000000" pitchFamily="2" charset="0"/>
              </a:rPr>
              <a:t> </a:t>
            </a:r>
            <a:r>
              <a:rPr kumimoji="0" lang="en-US" altLang="en-US" sz="1300" b="0" i="0" u="none" strike="noStrike" cap="none" normalizeH="0" baseline="0" dirty="0" err="1">
                <a:ln>
                  <a:noFill/>
                </a:ln>
                <a:solidFill>
                  <a:srgbClr val="444444"/>
                </a:solidFill>
                <a:effectLst/>
                <a:latin typeface="Roboto" panose="02000000000000000000" pitchFamily="2" charset="0"/>
              </a:rPr>
              <a:t>tu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Roboto" panose="02000000000000000000" pitchFamily="2" charset="0"/>
              </a:rPr>
              <a:t> </a:t>
            </a:r>
            <a:r>
              <a:rPr kumimoji="0" lang="en-US" altLang="en-US" sz="1300" b="0" i="0" u="none" strike="noStrike" cap="none" normalizeH="0" baseline="0" dirty="0" err="1">
                <a:ln>
                  <a:noFill/>
                </a:ln>
                <a:solidFill>
                  <a:srgbClr val="444444"/>
                </a:solidFill>
                <a:effectLst/>
                <a:latin typeface="Roboto" panose="02000000000000000000" pitchFamily="2" charset="0"/>
              </a:rPr>
              <a:t>từ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Roboto" panose="02000000000000000000" pitchFamily="2" charset="0"/>
              </a:rPr>
              <a:t> </a:t>
            </a:r>
            <a:r>
              <a:rPr kumimoji="0" lang="en-US" altLang="en-US" sz="1300" b="0" i="0" u="none" strike="noStrike" cap="none" normalizeH="0" baseline="0" dirty="0" err="1">
                <a:ln>
                  <a:noFill/>
                </a:ln>
                <a:solidFill>
                  <a:srgbClr val="444444"/>
                </a:solidFill>
                <a:effectLst/>
                <a:latin typeface="Roboto" panose="02000000000000000000" pitchFamily="2" charset="0"/>
              </a:rPr>
              <a:t>đã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Roboto" panose="02000000000000000000" pitchFamily="2" charset="0"/>
              </a:rPr>
              <a:t> </a:t>
            </a:r>
            <a:r>
              <a:rPr kumimoji="0" lang="en-US" altLang="en-US" sz="1300" b="0" i="0" u="none" strike="noStrike" cap="none" normalizeH="0" baseline="0" dirty="0" err="1">
                <a:ln>
                  <a:noFill/>
                </a:ln>
                <a:solidFill>
                  <a:srgbClr val="444444"/>
                </a:solidFill>
                <a:effectLst/>
                <a:latin typeface="Roboto" panose="02000000000000000000" pitchFamily="2" charset="0"/>
              </a:rPr>
              <a:t>học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Roboto" panose="02000000000000000000" pitchFamily="2" charset="0"/>
              </a:rPr>
              <a:t> </a:t>
            </a:r>
            <a:r>
              <a:rPr kumimoji="0" lang="en-US" altLang="en-US" sz="1300" b="0" i="0" u="none" strike="noStrike" cap="none" normalizeH="0" baseline="0" dirty="0" err="1">
                <a:ln>
                  <a:noFill/>
                </a:ln>
                <a:solidFill>
                  <a:srgbClr val="444444"/>
                </a:solidFill>
                <a:effectLst/>
                <a:latin typeface="Roboto" panose="02000000000000000000" pitchFamily="2" charset="0"/>
              </a:rPr>
              <a:t>là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Roboto" panose="02000000000000000000" pitchFamily="2" charset="0"/>
              </a:rPr>
              <a:t>: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Roboto" panose="02000000000000000000" pitchFamily="2" charset="0"/>
              </a:rPr>
              <a:t>  </a:t>
            </a:r>
            <a:r>
              <a:rPr kumimoji="0" lang="en-US" altLang="en-US" sz="364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Roboto" panose="02000000000000000000" pitchFamily="2" charset="0"/>
              </a:rPr>
              <a:t>     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Picture 4" descr="Các biện pháp tu từ đã học">
            <a:extLst>
              <a:ext uri="{FF2B5EF4-FFF2-40B4-BE49-F238E27FC236}">
                <a16:creationId xmlns:a16="http://schemas.microsoft.com/office/drawing/2014/main" id="{4DB6560B-E808-434F-8B7B-3C1B15BC2C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678" y="228600"/>
            <a:ext cx="9899373" cy="5854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1770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2F2CAFB-AC62-4202-AE94-92E30B230675}"/>
              </a:ext>
            </a:extLst>
          </p:cNvPr>
          <p:cNvSpPr txBox="1"/>
          <p:nvPr/>
        </p:nvSpPr>
        <p:spPr>
          <a:xfrm>
            <a:off x="1881809" y="2133600"/>
            <a:ext cx="10018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8AF84541-787B-494A-8275-886193796B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617919"/>
              </p:ext>
            </p:extLst>
          </p:nvPr>
        </p:nvGraphicFramePr>
        <p:xfrm>
          <a:off x="291548" y="0"/>
          <a:ext cx="11410121" cy="6377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5908">
                  <a:extLst>
                    <a:ext uri="{9D8B030D-6E8A-4147-A177-3AD203B41FA5}">
                      <a16:colId xmlns:a16="http://schemas.microsoft.com/office/drawing/2014/main" val="1627181166"/>
                    </a:ext>
                  </a:extLst>
                </a:gridCol>
                <a:gridCol w="1249484">
                  <a:extLst>
                    <a:ext uri="{9D8B030D-6E8A-4147-A177-3AD203B41FA5}">
                      <a16:colId xmlns:a16="http://schemas.microsoft.com/office/drawing/2014/main" val="2269753608"/>
                    </a:ext>
                  </a:extLst>
                </a:gridCol>
                <a:gridCol w="892489">
                  <a:extLst>
                    <a:ext uri="{9D8B030D-6E8A-4147-A177-3AD203B41FA5}">
                      <a16:colId xmlns:a16="http://schemas.microsoft.com/office/drawing/2014/main" val="4127948799"/>
                    </a:ext>
                  </a:extLst>
                </a:gridCol>
                <a:gridCol w="906218">
                  <a:extLst>
                    <a:ext uri="{9D8B030D-6E8A-4147-A177-3AD203B41FA5}">
                      <a16:colId xmlns:a16="http://schemas.microsoft.com/office/drawing/2014/main" val="3468845457"/>
                    </a:ext>
                  </a:extLst>
                </a:gridCol>
                <a:gridCol w="2398979">
                  <a:extLst>
                    <a:ext uri="{9D8B030D-6E8A-4147-A177-3AD203B41FA5}">
                      <a16:colId xmlns:a16="http://schemas.microsoft.com/office/drawing/2014/main" val="3730565352"/>
                    </a:ext>
                  </a:extLst>
                </a:gridCol>
                <a:gridCol w="4837043">
                  <a:extLst>
                    <a:ext uri="{9D8B030D-6E8A-4147-A177-3AD203B41FA5}">
                      <a16:colId xmlns:a16="http://schemas.microsoft.com/office/drawing/2014/main" val="1272807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trích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TP)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giả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ST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45720" marR="0" indent="-4572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Thể loại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Nghệ thuật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extLst>
                  <a:ext uri="{0D108BD9-81ED-4DB2-BD59-A6C34878D82A}">
                    <a16:rowId xmlns:a16="http://schemas.microsoft.com/office/drawing/2014/main" val="3990487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chí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Hữu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1948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do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Ca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ngợi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chí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sơn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gắn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bó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lính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kháng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chiến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chống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Pháp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Sử dụng ngôn ngữ bình dị, thấm đượm chất dân gian, thể hiện tình cảm chân thành.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Sử dụng bút pháp tả thực kết hợp với lãng mạn một cách hài hòa, tạo nên hình ảnh thơ đẹp, mang ý nghĩa biểu tượng.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extLst>
                  <a:ext uri="{0D108BD9-81ED-4DB2-BD59-A6C34878D82A}">
                    <a16:rowId xmlns:a16="http://schemas.microsoft.com/office/drawing/2014/main" val="153417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Bài thơ về tiểu đội xe không kính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Phạm Tiến Duật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1969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do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Ca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ngợi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chiến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sĩ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lái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xe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hiên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ngang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thần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lạc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dũng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hi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tất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vì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M. Nam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kháng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chiến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Lựa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chi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đáo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đậm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Ngôn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-&gt;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nhịp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điệu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giọng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điệu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ngang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tàng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trung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nghịch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extLst>
                  <a:ext uri="{0D108BD9-81ED-4DB2-BD59-A6C34878D82A}">
                    <a16:rowId xmlns:a16="http://schemas.microsoft.com/office/drawing/2014/main" val="3962611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Đoàn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thuyền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Huy Cận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1958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indent="-254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Thơ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-254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tự do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Vẻ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đẹp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tráng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lệ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thiên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nhiên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hoài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hoà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vẻ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đẹp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con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 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khoẻ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khoắn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hào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hùng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lạc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lộ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niềm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vui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niềm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hào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nhà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trước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cuộc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đất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bút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pháp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lãng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mạn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biện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pháp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nghệ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thuật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lập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so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sánh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phóng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đại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Khắc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họa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đẹp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trời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lúc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hoàng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hôn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biển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bầu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trời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đêm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dân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đoàn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thuyền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Miêu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hài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hòa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thiên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nhiên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con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ngôn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giàu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nhạc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điệu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gợi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tưởng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extLst>
                  <a:ext uri="{0D108BD9-81ED-4DB2-BD59-A6C34878D82A}">
                    <a16:rowId xmlns:a16="http://schemas.microsoft.com/office/drawing/2014/main" val="3543908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019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38E609A-FCF1-4F62-82D9-B4CDF1514C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633965"/>
              </p:ext>
            </p:extLst>
          </p:nvPr>
        </p:nvGraphicFramePr>
        <p:xfrm>
          <a:off x="139147" y="206309"/>
          <a:ext cx="11913705" cy="635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673">
                  <a:extLst>
                    <a:ext uri="{9D8B030D-6E8A-4147-A177-3AD203B41FA5}">
                      <a16:colId xmlns:a16="http://schemas.microsoft.com/office/drawing/2014/main" val="3345178589"/>
                    </a:ext>
                  </a:extLst>
                </a:gridCol>
                <a:gridCol w="885336">
                  <a:extLst>
                    <a:ext uri="{9D8B030D-6E8A-4147-A177-3AD203B41FA5}">
                      <a16:colId xmlns:a16="http://schemas.microsoft.com/office/drawing/2014/main" val="119545558"/>
                    </a:ext>
                  </a:extLst>
                </a:gridCol>
                <a:gridCol w="781878">
                  <a:extLst>
                    <a:ext uri="{9D8B030D-6E8A-4147-A177-3AD203B41FA5}">
                      <a16:colId xmlns:a16="http://schemas.microsoft.com/office/drawing/2014/main" val="2946540197"/>
                    </a:ext>
                  </a:extLst>
                </a:gridCol>
                <a:gridCol w="596348">
                  <a:extLst>
                    <a:ext uri="{9D8B030D-6E8A-4147-A177-3AD203B41FA5}">
                      <a16:colId xmlns:a16="http://schemas.microsoft.com/office/drawing/2014/main" val="4247982115"/>
                    </a:ext>
                  </a:extLst>
                </a:gridCol>
                <a:gridCol w="2915478">
                  <a:extLst>
                    <a:ext uri="{9D8B030D-6E8A-4147-A177-3AD203B41FA5}">
                      <a16:colId xmlns:a16="http://schemas.microsoft.com/office/drawing/2014/main" val="2406433048"/>
                    </a:ext>
                  </a:extLst>
                </a:gridCol>
                <a:gridCol w="6042992">
                  <a:extLst>
                    <a:ext uri="{9D8B030D-6E8A-4147-A177-3AD203B41FA5}">
                      <a16:colId xmlns:a16="http://schemas.microsoft.com/office/drawing/2014/main" val="40698909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Bếp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lửa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Bằng Việt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1963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tám chữ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+Tình yêu &amp; lòng biết ơn của tác giả đối với bà=&gt; Tình yêu con người, yêu đất nước.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Hình ảnh vừa thực vừa mang tính chất biểu tượng (bếp lửa).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Miêu tả, tự sự, bình luận. biểu cảm.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Giọng điệu phù hợp với cảm xúc hồi tưởng, suy ngẫm.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extLst>
                  <a:ext uri="{0D108BD9-81ED-4DB2-BD59-A6C34878D82A}">
                    <a16:rowId xmlns:a16="http://schemas.microsoft.com/office/drawing/2014/main" val="3212381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Làng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Kim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Lân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lần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1948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Tr.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ngắn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YN,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kháng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chiến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nông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dân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phải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rời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tản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cư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Tình huống truyện gay cấn.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Miêu tả tâm lí nhân vật chân thực và sinh động qua suy nghĩ, hành động, lời nói ( đối thoại và độc thoại).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extLst>
                  <a:ext uri="{0D108BD9-81ED-4DB2-BD59-A6C34878D82A}">
                    <a16:rowId xmlns:a16="http://schemas.microsoft.com/office/drawing/2014/main" val="696447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Lặng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lẽ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Sa Pa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Nguyễn Thành Long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1970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Tr.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ngắn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 Ca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ngợi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vẻ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đẹp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thầm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lặng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Tạo tình huống tự nhiên, tình cờ, hấp dẫn.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Xây dựng đối thoại, độc thoại, độc thoại nội tâm.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Nghệ thuật tả cảnh thiên nhiên đặc sắc miêu tả nhân vật với nhiều điểm nhìn.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Kết hợp giữa kể với tả và nghị luận.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Tạo tính chất trữ tình trong tác phẩm truyện.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extLst>
                  <a:ext uri="{0D108BD9-81ED-4DB2-BD59-A6C34878D82A}">
                    <a16:rowId xmlns:a16="http://schemas.microsoft.com/office/drawing/2014/main" val="3996660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Chiếc lược ngà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Nguyễn Quang Sáng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1966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Tr. ngắn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Tình cha con sâu nặng mà cảm động, cao đẹp, thắm thiết, bất diệt  trong cảnh ngộ éo le của chiến tranh-&gt; Ca ngợi tình phụ tử thiêng liêng và bất diệt.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huống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truyện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le.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cốt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truyện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yếu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tố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bất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ngờ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Lựa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kể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ông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Sáu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chứng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thấu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ngộ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tâm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trạng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truyện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extLst>
                  <a:ext uri="{0D108BD9-81ED-4DB2-BD59-A6C34878D82A}">
                    <a16:rowId xmlns:a16="http://schemas.microsoft.com/office/drawing/2014/main" val="2265568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Bếp lửa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Bằng Việt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1963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tám chữ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+Tình yêu &amp; lòng biết ơn của tác giả đối với bà=&gt; Tình yêu con người, yêu đất nước.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vừa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vừa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bếp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lửa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Miêu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Giọng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điệu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hồi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tưởng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suy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ngẫm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extLst>
                  <a:ext uri="{0D108BD9-81ED-4DB2-BD59-A6C34878D82A}">
                    <a16:rowId xmlns:a16="http://schemas.microsoft.com/office/drawing/2014/main" val="1988690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5615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5793F5C-C562-426C-8390-467DC52744CB}"/>
              </a:ext>
            </a:extLst>
          </p:cNvPr>
          <p:cNvSpPr txBox="1"/>
          <p:nvPr/>
        </p:nvSpPr>
        <p:spPr>
          <a:xfrm>
            <a:off x="848139" y="529156"/>
            <a:ext cx="10668000" cy="5993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nan,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nghịch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dỏm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nguy.v.v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 Pa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+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hăng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say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ý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cống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-&gt;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Bếp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Làng,Chiếc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lưng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223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1263</Words>
  <Application>Microsoft Office PowerPoint</Application>
  <PresentationFormat>Widescreen</PresentationFormat>
  <Paragraphs>162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Roboto</vt:lpstr>
      <vt:lpstr>Times New Roman</vt:lpstr>
      <vt:lpstr>Office Theme</vt:lpstr>
      <vt:lpstr>1_Default Design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Trần Thị Gấm</dc:creator>
  <cp:lastModifiedBy>Trần Thị Gấm</cp:lastModifiedBy>
  <cp:revision>4</cp:revision>
  <dcterms:created xsi:type="dcterms:W3CDTF">2021-11-24T15:12:07Z</dcterms:created>
  <dcterms:modified xsi:type="dcterms:W3CDTF">2021-11-24T15:31:28Z</dcterms:modified>
</cp:coreProperties>
</file>