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1"/>
  </p:notesMasterIdLst>
  <p:sldIdLst>
    <p:sldId id="256" r:id="rId4"/>
    <p:sldId id="335" r:id="rId5"/>
    <p:sldId id="285" r:id="rId6"/>
    <p:sldId id="257" r:id="rId7"/>
    <p:sldId id="336" r:id="rId8"/>
    <p:sldId id="337" r:id="rId9"/>
    <p:sldId id="33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CD03-22F7-4EA6-B36A-B67C3B164305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A2E68-C3BB-4074-B2B0-F04838EF3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3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D9BCC4-F616-404A-AE1C-9BF79829DA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B8262F-08EC-4465-B8FE-6373BA6F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FFECEA3-125F-4AD7-B640-2080BD28B4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2208D41E-961F-4C16-B9D2-C57004087F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A53D535-D0CD-4439-84D4-E3FC71AE83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B66237-2C8A-403C-8753-99EEE271A402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4E48-35CA-410A-BF62-388A7814B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1BE68-CDFD-497A-A1ED-3F622087C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1AD32-CFB7-4FBF-B617-523BE4FC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803BB-9FBC-41EA-9202-76F74489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E8D9-31AC-4EFE-8EB2-98331EFC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0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C5E1D-B14E-4399-B511-1529FC1E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244CB-C8F8-48EA-AA43-586C487B0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B0171-C141-43E7-95BE-00058C79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7543-6165-417F-81BC-1F9F4B21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078C-EFD0-4678-9E48-99C96D6C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12053-1FA5-4734-8F57-D1E6D74E1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17F45-DD49-49B7-9668-36D43C1C0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6DF3F-DF56-46D4-9B93-D94D92EE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AC4FE-80CF-4AA5-B2F0-31459D9A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8315-9C7E-4C37-8ABB-5FCDEA4C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48F62D-2AA3-4819-8CF6-068DCC24B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79706-C1C1-4194-AC32-1F7AA76DD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08564-3066-47A2-9117-5B86118FD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69675-1D94-4C36-A2A2-89A14B798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882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CD110C-F552-4543-AA1F-7A0512F63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5FF4C7-5BF5-43F3-B087-FB2CE8C77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5E09C7-9AAB-4EAF-8162-F992CF4DB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8649D-00FF-4BAF-B74C-A7E9F97B1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C665CA-CE6C-45AB-9012-CB18C453F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C2878B-9DDD-40D7-9106-CF880DCE5F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273D94-A4BB-42B8-9D27-1C2D395CA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0E2F1-1AF6-4770-ABA1-9AE77B08B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698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370E91-246C-40A1-9C97-8A9C1F4F9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9EAAA-6C88-4A3E-B4D3-67CFB710D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9E59BF-E95B-4756-BE30-19EC188EC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3F683-38BE-4E47-845E-B4AD9D888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185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7CA428-D12D-467E-A803-C1B141B5D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39BB1C-755D-48E8-82BE-C71A9E2D0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7B4E64-BE74-48A9-84E0-B112E3EC2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02454-C960-4700-B6C8-5FB183DAE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312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C85C32-F62D-400A-94C1-3EA616845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8A5856-5FB8-4E4F-9B5F-9D9B4B3A6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ADF607-3A56-4EA3-B553-2EC480CD2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A0F4-B8AD-427C-8C33-EE2DB5F65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646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B871FF-7759-4506-AAD5-B5FE562A8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892CE7-688A-4FF6-9866-9A7F2CAC1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1D0FB1-1BB6-4A06-A848-38E6F1AC0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0065F-4268-437D-B704-156F42F98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501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A4FA5C-2264-41B6-89C2-42E552D68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C5413-509D-41EA-A29C-BCC369B72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9DBC8-3599-4F3E-98D5-35E84B59F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5890A-4D48-4C87-8835-2344AA5BB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13D3-8967-414D-8617-75C74533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4765-6961-42E6-9BE7-4484E455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F077-E98D-4433-86DD-B7FED8EE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3E0D-0B0F-4801-8166-2DFB8388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39F2C-119A-49D6-83E4-E925B18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0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0FFD8-9627-4B34-95B5-635E5BDE3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55FA3-74A8-4FE2-95F1-44B4D20B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8DB63-27B5-4BBA-B768-FD961749F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0E654-9879-4CE5-B128-C8F540DD2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16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A456F7-1DE8-474A-9199-58781C5AC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565ADF-C2DD-46FA-BD2D-869C989CD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D51465-BB5E-4003-AE97-12CAC18CB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C772-24C4-4372-8055-5AF08C32C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55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AB8C4A-1294-4BAD-9632-F6ABB5CAA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178C6B-89AE-40E0-9739-6158CA8B9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7082D-5825-40A1-8B06-27F7C8D0C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7B7E0-EB86-4F34-BC1E-E504A9C57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667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F7FEB2-58C2-4786-8BC8-B20261183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62335E-3BB6-4231-BA38-67E97F1E2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6ADF66-6CCF-47EA-BDD1-160E6D9E1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0229E-AD0E-4085-8B75-45128680F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484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D60CB7-E2A2-44F0-94C7-3B6C45E78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1B04BB-8661-4A4A-AF4C-7EDFF8279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36A9A2-E8ED-41B8-A464-0103956E5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DE4D3-5966-415C-BEF6-5B7D5F0CB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168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F6BCDA-7A6F-43E1-899E-5ED93EB64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DA9D1E-BD2F-4256-B0FD-CADE0F2F9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8079B9-CBED-46E0-ABA0-3D810868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1F102-D838-4A17-9F16-EE3911313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117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18D959-D079-4140-9231-8EA0E237E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2E7DC-227E-4952-BE83-FDBAC955E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12B1B-E9E4-4825-A0C2-F14F9232D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3E089-FFD5-4D0C-AE59-1BA1DBE6F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137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FDD77-5546-4A9A-A824-BD03BBCD5F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86E65C-594C-4788-B6B5-FE014AFBE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44E680-11DC-43F4-A926-FB10349A1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751BD-3B9D-4D3A-A9CF-302C119F0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94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33D65F-5690-432F-991B-D38704108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B7A9B9-C14A-494A-A14D-E96249D26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73C00F5-0E44-4008-9F29-F6522B4BE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170C9-B8AA-425E-94AF-070F91E9F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197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EC4E39-9027-4ED2-A224-6E47AC97E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1B8E48-ABA6-4614-BC74-860311FA3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EB980C-6974-4995-A29B-5FFFAC3B3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69FCE-A1D4-4879-8AEB-EEE159642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35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5DE8-8769-45B9-9EF0-BE604343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535A8-B412-415C-A4B8-0E67786A1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7571-1654-4556-B010-4A122DD8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22C97-7687-44DC-8977-7CCD7421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FB8F-525C-45F4-AB5B-CBFD6E1C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02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BF2E9A-D12F-40A6-894E-26BE025F4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C1B107-AA23-4AE9-ABBA-1437EC668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031C48-6776-453B-A225-B5C95A96E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2C96E-071B-4D84-BE5E-9D4C3B93F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878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AB0DD-E492-4516-8408-99E39FA2F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E7426B-8889-492F-BC43-ABF95ACE1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7897A4-FB8E-48E1-8067-E1166C408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A6B08-A256-4722-93B4-420A48769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660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D181C6-49E8-4AB1-8DBF-DC5D56F26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B057B-6FE1-4735-B409-5516DA657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5997F-6059-4770-996D-CF37723C6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7415F-F131-417E-8C75-0FD09667D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393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8BDE18-55D4-41F6-BBFF-C63097463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6ADCC3-8206-41AC-AEE7-84D057904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DC9B7D-6839-4548-B6B0-2C2D16E35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D7F6E-C353-4743-AD3A-291A62954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655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48F2A3-3522-4FF3-81C6-EF9A62AD3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A0CE04-EE90-49B0-A8E0-42FF80723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78DB44-1637-4BC3-BF64-9CD39E643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F3460-1D53-4165-BF0E-2141EB903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195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vi-VN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F27EE0-9157-458A-91E5-04C3D8750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D12A48-FF6A-4876-816A-35684C09D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AC77C-DE05-4264-98FE-421444A80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97224-067C-4F8B-9A27-B530B1B3B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1089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FFC19F-892C-444F-B591-DFAE484BC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0AF2DE-DE69-4D67-8EC2-1A757774A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97E57A-DF3D-4493-A146-E8FCC057D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CF85E-C1C0-469D-B26A-06806D911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2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1BFD-B538-40F9-87CC-311E70DD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DAE49-37B7-480E-8041-F2D5FADE2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FC5F0-E5B5-41D6-87AE-E544452BB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EB5DF-C701-40F8-84EF-81073C81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A5562-7529-4F20-81B0-1F2B0BF6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EC86B-463E-4BF9-9681-AD1B95FF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4D8D-2CAF-483B-B168-C83E34AB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E0E9A-7CC0-488D-AD90-2ADDF0BA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87C20-8FFF-41C8-9BD2-81EEB7FF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D1449-88C0-4B75-9C2E-CE8FDB0F1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43D466-A186-4533-95A0-619EE1F40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F4B32-1A03-492D-8942-3826B841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771BD-DCCB-4C86-9DBB-500F214D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E6CDA-2673-4937-9D3A-E632D869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2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3F87-7317-4141-8C0E-3E994472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94E5C-97F8-4A60-B31C-72DA64A0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C348F-C4F4-49D4-BD66-D3DE0330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3B967-88EC-4A9A-8672-80AD33D0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D5353-0D64-4DBA-B658-A8639FBD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4263F-9597-429D-9993-37161377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5CAE5-CCBE-458C-A991-95FC6E2E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9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66AB0-A42B-4268-8D64-CA33D11B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F6BBB-B4BA-4D84-B36C-5AAE640A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F671E-174C-4AC1-B17B-8B9BC4017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F6EE1-6FF2-4850-8F37-2B40272C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E7B3B-69BC-4425-BA80-54A364C2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B30C5-F703-4B96-A646-3626C5E0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991E-B102-48EC-827E-D1A36AD3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9C71B-2F81-4CA5-B900-D70603D06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9F201-2E47-4231-9C48-04E069D4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0C690-FD52-442A-8B0F-ADA4EDF8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7154D-0219-4C4D-99F9-881015EF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697DE-6B80-459F-8B54-306753A3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4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99487-7D78-4960-B683-5CD1737A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BF714-1AB3-4BED-BFDC-91FC0BF63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FF1E-7365-4822-99D5-08CEF0B70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2DDD7-05F1-4042-AA3B-A7F0B5355383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3AEF6-E946-4644-A612-436559A1D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C8ED4-EE99-4BA8-9D8E-FC9C049B9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1472-C58A-48EA-957F-293A8A73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D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4EA21E4-2280-4361-912A-E18B192AB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ECF0233-15C2-42D1-B369-489C69105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D6FF91-3D8C-453A-A97E-06D7D75B61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2C601D-65C2-48D0-9D73-E6761A4500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360740-3342-43E1-A372-EB62C70064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3AF22E-FB21-4C82-98A6-DDFC7B0FD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14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4F191B-892B-4F34-B9BA-DC614A645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EDAF41-44FD-499D-93BF-0F4EBC978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550599-6EE6-473F-9BF3-A39F0C0209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4B67AF-938F-48EE-8B35-F498D535D6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50A120-DA4F-4F65-BCD9-563B8BECF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46D2D3-6FA9-4107-A97D-3983F9A1F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45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C6D16A-D5C6-4C25-9A59-C7B32E8D4320}"/>
              </a:ext>
            </a:extLst>
          </p:cNvPr>
          <p:cNvSpPr txBox="1"/>
          <p:nvPr/>
        </p:nvSpPr>
        <p:spPr>
          <a:xfrm>
            <a:off x="3180522" y="63697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83,84,85 :      ÔN LUYỆN TỔNG HỢP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085307-CD38-46D1-A3E8-9B012223B6B8}"/>
              </a:ext>
            </a:extLst>
          </p:cNvPr>
          <p:cNvSpPr txBox="1"/>
          <p:nvPr/>
        </p:nvSpPr>
        <p:spPr>
          <a:xfrm>
            <a:off x="675861" y="116107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PhầnTiếng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8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ames PPT 015">
            <a:extLst>
              <a:ext uri="{FF2B5EF4-FFF2-40B4-BE49-F238E27FC236}">
                <a16:creationId xmlns:a16="http://schemas.microsoft.com/office/drawing/2014/main" id="{9DB1C990-024B-4BAC-88A2-E3C19B774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C04AD7DD-EA9B-4458-AEE8-00713EDE7C19}"/>
              </a:ext>
            </a:extLst>
          </p:cNvPr>
          <p:cNvGrpSpPr>
            <a:grpSpLocks/>
          </p:cNvGrpSpPr>
          <p:nvPr/>
        </p:nvGrpSpPr>
        <p:grpSpPr bwMode="auto">
          <a:xfrm rot="862912">
            <a:off x="6477000" y="1143000"/>
            <a:ext cx="1371600" cy="2357438"/>
            <a:chOff x="2448" y="768"/>
            <a:chExt cx="1056" cy="1296"/>
          </a:xfrm>
        </p:grpSpPr>
        <p:grpSp>
          <p:nvGrpSpPr>
            <p:cNvPr id="5187" name="Group 5">
              <a:extLst>
                <a:ext uri="{FF2B5EF4-FFF2-40B4-BE49-F238E27FC236}">
                  <a16:creationId xmlns:a16="http://schemas.microsoft.com/office/drawing/2014/main" id="{43A4C874-AE54-425C-B294-F4AA816F79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768"/>
              <a:ext cx="1056" cy="624"/>
              <a:chOff x="2592" y="768"/>
              <a:chExt cx="1056" cy="624"/>
            </a:xfrm>
          </p:grpSpPr>
          <p:sp>
            <p:nvSpPr>
              <p:cNvPr id="4165" name="Oval 6">
                <a:extLst>
                  <a:ext uri="{FF2B5EF4-FFF2-40B4-BE49-F238E27FC236}">
                    <a16:creationId xmlns:a16="http://schemas.microsoft.com/office/drawing/2014/main" id="{EDFC5C81-D421-4EE8-AA8A-6153326A0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1" y="768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66" name="Text Box 7">
                <a:extLst>
                  <a:ext uri="{FF2B5EF4-FFF2-40B4-BE49-F238E27FC236}">
                    <a16:creationId xmlns:a16="http://schemas.microsoft.com/office/drawing/2014/main" id="{D3BECC1B-0AA8-4354-B2F3-80DD8A326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8" y="903"/>
                <a:ext cx="96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đơn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phức</a:t>
                </a:r>
              </a:p>
            </p:txBody>
          </p:sp>
        </p:grpSp>
        <p:sp>
          <p:nvSpPr>
            <p:cNvPr id="4164" name="Line 8">
              <a:extLst>
                <a:ext uri="{FF2B5EF4-FFF2-40B4-BE49-F238E27FC236}">
                  <a16:creationId xmlns:a16="http://schemas.microsoft.com/office/drawing/2014/main" id="{C4CFE115-4D09-4A19-8B66-EF3811561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391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CAD84CCF-3885-4CA3-8561-BFC11C46477A}"/>
              </a:ext>
            </a:extLst>
          </p:cNvPr>
          <p:cNvGrpSpPr>
            <a:grpSpLocks/>
          </p:cNvGrpSpPr>
          <p:nvPr/>
        </p:nvGrpSpPr>
        <p:grpSpPr bwMode="auto">
          <a:xfrm rot="21268646">
            <a:off x="6629400" y="2057400"/>
            <a:ext cx="2590800" cy="1447800"/>
            <a:chOff x="3216" y="960"/>
            <a:chExt cx="1440" cy="1152"/>
          </a:xfrm>
        </p:grpSpPr>
        <p:grpSp>
          <p:nvGrpSpPr>
            <p:cNvPr id="5183" name="Group 10">
              <a:extLst>
                <a:ext uri="{FF2B5EF4-FFF2-40B4-BE49-F238E27FC236}">
                  <a16:creationId xmlns:a16="http://schemas.microsoft.com/office/drawing/2014/main" id="{DFCD73FE-0000-48D2-95AD-1158D1C0B5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960"/>
              <a:ext cx="1056" cy="624"/>
              <a:chOff x="2304" y="768"/>
              <a:chExt cx="1056" cy="624"/>
            </a:xfrm>
          </p:grpSpPr>
          <p:sp>
            <p:nvSpPr>
              <p:cNvPr id="4161" name="Oval 11">
                <a:extLst>
                  <a:ext uri="{FF2B5EF4-FFF2-40B4-BE49-F238E27FC236}">
                    <a16:creationId xmlns:a16="http://schemas.microsoft.com/office/drawing/2014/main" id="{9A4798B0-FB6D-4E8A-B30E-51F37B306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3" y="767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62" name="Text Box 12">
                <a:extLst>
                  <a:ext uri="{FF2B5EF4-FFF2-40B4-BE49-F238E27FC236}">
                    <a16:creationId xmlns:a16="http://schemas.microsoft.com/office/drawing/2014/main" id="{A7AB642A-806D-4156-9700-0E83476C8E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1" y="966"/>
                <a:ext cx="96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Thành ngữ</a:t>
                </a:r>
              </a:p>
            </p:txBody>
          </p:sp>
        </p:grpSp>
        <p:sp>
          <p:nvSpPr>
            <p:cNvPr id="4160" name="Line 13">
              <a:extLst>
                <a:ext uri="{FF2B5EF4-FFF2-40B4-BE49-F238E27FC236}">
                  <a16:creationId xmlns:a16="http://schemas.microsoft.com/office/drawing/2014/main" id="{C666F541-363B-4E40-B6AF-E0FCC0E35B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6" y="1535"/>
              <a:ext cx="62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96CCB68E-019A-434F-9820-61553AA2CEEE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590800"/>
            <a:ext cx="3124200" cy="990600"/>
            <a:chOff x="3408" y="1632"/>
            <a:chExt cx="1968" cy="624"/>
          </a:xfrm>
        </p:grpSpPr>
        <p:grpSp>
          <p:nvGrpSpPr>
            <p:cNvPr id="5179" name="Group 15">
              <a:extLst>
                <a:ext uri="{FF2B5EF4-FFF2-40B4-BE49-F238E27FC236}">
                  <a16:creationId xmlns:a16="http://schemas.microsoft.com/office/drawing/2014/main" id="{A14ED345-D0C9-4BD0-892D-A39EBEFE6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1632"/>
              <a:ext cx="1056" cy="624"/>
              <a:chOff x="4368" y="1632"/>
              <a:chExt cx="1056" cy="624"/>
            </a:xfrm>
          </p:grpSpPr>
          <p:sp>
            <p:nvSpPr>
              <p:cNvPr id="4157" name="Oval 16">
                <a:extLst>
                  <a:ext uri="{FF2B5EF4-FFF2-40B4-BE49-F238E27FC236}">
                    <a16:creationId xmlns:a16="http://schemas.microsoft.com/office/drawing/2014/main" id="{16F19B4D-2B7A-4019-8D36-1C539EE34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58" name="Text Box 17">
                <a:extLst>
                  <a:ext uri="{FF2B5EF4-FFF2-40B4-BE49-F238E27FC236}">
                    <a16:creationId xmlns:a16="http://schemas.microsoft.com/office/drawing/2014/main" id="{7286AB21-5E00-4CC1-96ED-DF375DDAB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1776"/>
                <a:ext cx="96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Nghĩa của từ</a:t>
                </a:r>
              </a:p>
            </p:txBody>
          </p:sp>
        </p:grpSp>
        <p:sp>
          <p:nvSpPr>
            <p:cNvPr id="4156" name="Line 18">
              <a:extLst>
                <a:ext uri="{FF2B5EF4-FFF2-40B4-BE49-F238E27FC236}">
                  <a16:creationId xmlns:a16="http://schemas.microsoft.com/office/drawing/2014/main" id="{C925E633-E8D1-4CF1-9FBA-8631714FC6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920"/>
              <a:ext cx="91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EB5F16EA-9A7D-4951-B27F-76033ED1FB19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505200"/>
            <a:ext cx="3352800" cy="1524000"/>
            <a:chOff x="3408" y="2448"/>
            <a:chExt cx="1968" cy="624"/>
          </a:xfrm>
        </p:grpSpPr>
        <p:grpSp>
          <p:nvGrpSpPr>
            <p:cNvPr id="5175" name="Group 20">
              <a:extLst>
                <a:ext uri="{FF2B5EF4-FFF2-40B4-BE49-F238E27FC236}">
                  <a16:creationId xmlns:a16="http://schemas.microsoft.com/office/drawing/2014/main" id="{D42FE1A4-867B-4705-9F57-2EBA684A88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448"/>
              <a:ext cx="1056" cy="624"/>
              <a:chOff x="4368" y="2448"/>
              <a:chExt cx="1056" cy="624"/>
            </a:xfrm>
          </p:grpSpPr>
          <p:sp>
            <p:nvSpPr>
              <p:cNvPr id="4153" name="Oval 21">
                <a:extLst>
                  <a:ext uri="{FF2B5EF4-FFF2-40B4-BE49-F238E27FC236}">
                    <a16:creationId xmlns:a16="http://schemas.microsoft.com/office/drawing/2014/main" id="{06ED25EC-8B7E-4350-A5E9-3A213FDF1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448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54" name="Text Box 22">
                <a:extLst>
                  <a:ext uri="{FF2B5EF4-FFF2-40B4-BE49-F238E27FC236}">
                    <a16:creationId xmlns:a16="http://schemas.microsoft.com/office/drawing/2014/main" id="{20C4423A-AEBE-4AFD-9C37-8C83AC9F2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7" y="2592"/>
                <a:ext cx="960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nhiều nghĩa,</a:t>
                </a:r>
              </a:p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Hiện tượng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chuyển nghĩa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của từ</a:t>
                </a:r>
              </a:p>
            </p:txBody>
          </p:sp>
        </p:grpSp>
        <p:sp>
          <p:nvSpPr>
            <p:cNvPr id="4152" name="Line 23">
              <a:extLst>
                <a:ext uri="{FF2B5EF4-FFF2-40B4-BE49-F238E27FC236}">
                  <a16:creationId xmlns:a16="http://schemas.microsoft.com/office/drawing/2014/main" id="{F8AB7A85-CC7D-4CD2-BA93-C2CC84D68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8" y="2496"/>
              <a:ext cx="91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24">
            <a:extLst>
              <a:ext uri="{FF2B5EF4-FFF2-40B4-BE49-F238E27FC236}">
                <a16:creationId xmlns:a16="http://schemas.microsoft.com/office/drawing/2014/main" id="{AAD7AFEB-7D0D-4A48-A201-C2CD944832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810000"/>
            <a:ext cx="2438400" cy="2133600"/>
            <a:chOff x="3216" y="2640"/>
            <a:chExt cx="1488" cy="1104"/>
          </a:xfrm>
        </p:grpSpPr>
        <p:sp>
          <p:nvSpPr>
            <p:cNvPr id="4147" name="Line 25">
              <a:extLst>
                <a:ext uri="{FF2B5EF4-FFF2-40B4-BE49-F238E27FC236}">
                  <a16:creationId xmlns:a16="http://schemas.microsoft.com/office/drawing/2014/main" id="{2FFCBD2C-55A7-457F-9E8A-A054C51E2B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6" y="2640"/>
              <a:ext cx="62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72" name="Group 26">
              <a:extLst>
                <a:ext uri="{FF2B5EF4-FFF2-40B4-BE49-F238E27FC236}">
                  <a16:creationId xmlns:a16="http://schemas.microsoft.com/office/drawing/2014/main" id="{51FF98B6-FA34-4B8D-AC06-33152A6F7C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3120"/>
              <a:ext cx="1056" cy="624"/>
              <a:chOff x="3792" y="3120"/>
              <a:chExt cx="1056" cy="624"/>
            </a:xfrm>
          </p:grpSpPr>
          <p:sp>
            <p:nvSpPr>
              <p:cNvPr id="4149" name="Oval 27">
                <a:extLst>
                  <a:ext uri="{FF2B5EF4-FFF2-40B4-BE49-F238E27FC236}">
                    <a16:creationId xmlns:a16="http://schemas.microsoft.com/office/drawing/2014/main" id="{80BDA3FA-8455-414F-9B8F-152830A57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3120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50" name="Text Box 28">
                <a:extLst>
                  <a:ext uri="{FF2B5EF4-FFF2-40B4-BE49-F238E27FC236}">
                    <a16:creationId xmlns:a16="http://schemas.microsoft.com/office/drawing/2014/main" id="{7A36C1F8-42BD-4B20-A430-9CFA9A000D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3227"/>
                <a:ext cx="959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đồng âm</a:t>
                </a:r>
              </a:p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đồng nghĩa</a:t>
                </a:r>
              </a:p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trái nghĩa</a:t>
                </a:r>
              </a:p>
            </p:txBody>
          </p:sp>
        </p:grpSp>
      </p:grpSp>
      <p:grpSp>
        <p:nvGrpSpPr>
          <p:cNvPr id="12" name="Group 29">
            <a:extLst>
              <a:ext uri="{FF2B5EF4-FFF2-40B4-BE49-F238E27FC236}">
                <a16:creationId xmlns:a16="http://schemas.microsoft.com/office/drawing/2014/main" id="{6C94B915-443A-4014-894D-1D8C784A7625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1676400" cy="2133600"/>
            <a:chOff x="2448" y="2688"/>
            <a:chExt cx="1056" cy="1248"/>
          </a:xfrm>
        </p:grpSpPr>
        <p:sp>
          <p:nvSpPr>
            <p:cNvPr id="4143" name="Line 30">
              <a:extLst>
                <a:ext uri="{FF2B5EF4-FFF2-40B4-BE49-F238E27FC236}">
                  <a16:creationId xmlns:a16="http://schemas.microsoft.com/office/drawing/2014/main" id="{DBB96AAA-D0E2-458F-80C4-9EB143C52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68" name="Group 31">
              <a:extLst>
                <a:ext uri="{FF2B5EF4-FFF2-40B4-BE49-F238E27FC236}">
                  <a16:creationId xmlns:a16="http://schemas.microsoft.com/office/drawing/2014/main" id="{39124A0F-C135-48BA-815E-816FA675C3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3312"/>
              <a:ext cx="1056" cy="624"/>
              <a:chOff x="2592" y="3312"/>
              <a:chExt cx="1056" cy="624"/>
            </a:xfrm>
          </p:grpSpPr>
          <p:sp>
            <p:nvSpPr>
              <p:cNvPr id="4145" name="Oval 32">
                <a:extLst>
                  <a:ext uri="{FF2B5EF4-FFF2-40B4-BE49-F238E27FC236}">
                    <a16:creationId xmlns:a16="http://schemas.microsoft.com/office/drawing/2014/main" id="{676F3BF9-2D0D-4BCA-A7BB-EFFBB2DE0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46" name="Text Box 33">
                <a:extLst>
                  <a:ext uri="{FF2B5EF4-FFF2-40B4-BE49-F238E27FC236}">
                    <a16:creationId xmlns:a16="http://schemas.microsoft.com/office/drawing/2014/main" id="{460D30C7-FE10-4FAF-8C72-35A880A7C3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456"/>
                <a:ext cx="960" cy="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Cấp độ khái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quát của nghĩa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ngữ</a:t>
                </a:r>
              </a:p>
            </p:txBody>
          </p:sp>
        </p:grpSp>
      </p:grpSp>
      <p:grpSp>
        <p:nvGrpSpPr>
          <p:cNvPr id="14" name="Group 34">
            <a:extLst>
              <a:ext uri="{FF2B5EF4-FFF2-40B4-BE49-F238E27FC236}">
                <a16:creationId xmlns:a16="http://schemas.microsoft.com/office/drawing/2014/main" id="{1A73228C-8858-4BEE-A09C-1854208C16FE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038600"/>
            <a:ext cx="2209800" cy="1828800"/>
            <a:chOff x="1248" y="2640"/>
            <a:chExt cx="1488" cy="1104"/>
          </a:xfrm>
        </p:grpSpPr>
        <p:sp>
          <p:nvSpPr>
            <p:cNvPr id="4139" name="Line 35">
              <a:extLst>
                <a:ext uri="{FF2B5EF4-FFF2-40B4-BE49-F238E27FC236}">
                  <a16:creationId xmlns:a16="http://schemas.microsoft.com/office/drawing/2014/main" id="{FA5459DC-DAFC-46E6-A665-EA971FFA1A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40"/>
              <a:ext cx="67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64" name="Group 36">
              <a:extLst>
                <a:ext uri="{FF2B5EF4-FFF2-40B4-BE49-F238E27FC236}">
                  <a16:creationId xmlns:a16="http://schemas.microsoft.com/office/drawing/2014/main" id="{3B292193-79BB-44D1-9000-9A22BA3581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20"/>
              <a:ext cx="1056" cy="624"/>
              <a:chOff x="1392" y="3120"/>
              <a:chExt cx="1056" cy="624"/>
            </a:xfrm>
          </p:grpSpPr>
          <p:sp>
            <p:nvSpPr>
              <p:cNvPr id="4141" name="Oval 37">
                <a:extLst>
                  <a:ext uri="{FF2B5EF4-FFF2-40B4-BE49-F238E27FC236}">
                    <a16:creationId xmlns:a16="http://schemas.microsoft.com/office/drawing/2014/main" id="{6178577E-F20E-4A3A-A1F3-FD5E3997E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3120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42" name="Text Box 38">
                <a:extLst>
                  <a:ext uri="{FF2B5EF4-FFF2-40B4-BE49-F238E27FC236}">
                    <a16:creationId xmlns:a16="http://schemas.microsoft.com/office/drawing/2014/main" id="{533B5D05-A5BE-49E3-BA1D-019D9E8EF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0" y="3264"/>
                <a:ext cx="960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Trường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vựng</a:t>
                </a:r>
              </a:p>
            </p:txBody>
          </p:sp>
        </p:grpSp>
      </p:grpSp>
      <p:grpSp>
        <p:nvGrpSpPr>
          <p:cNvPr id="16" name="Group 39">
            <a:extLst>
              <a:ext uri="{FF2B5EF4-FFF2-40B4-BE49-F238E27FC236}">
                <a16:creationId xmlns:a16="http://schemas.microsoft.com/office/drawing/2014/main" id="{AD15E70C-4188-4485-9AAB-17885C869582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2971800" cy="1219200"/>
            <a:chOff x="576" y="2448"/>
            <a:chExt cx="1968" cy="624"/>
          </a:xfrm>
        </p:grpSpPr>
        <p:sp>
          <p:nvSpPr>
            <p:cNvPr id="4135" name="Line 40">
              <a:extLst>
                <a:ext uri="{FF2B5EF4-FFF2-40B4-BE49-F238E27FC236}">
                  <a16:creationId xmlns:a16="http://schemas.microsoft.com/office/drawing/2014/main" id="{B3B61F62-C326-4765-8F5A-33CCFEC6CF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1" y="2496"/>
              <a:ext cx="913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60" name="Group 41">
              <a:extLst>
                <a:ext uri="{FF2B5EF4-FFF2-40B4-BE49-F238E27FC236}">
                  <a16:creationId xmlns:a16="http://schemas.microsoft.com/office/drawing/2014/main" id="{5CCFD2E3-650C-4791-91FF-6A0D7D52D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448"/>
              <a:ext cx="1056" cy="624"/>
              <a:chOff x="624" y="2448"/>
              <a:chExt cx="1056" cy="624"/>
            </a:xfrm>
          </p:grpSpPr>
          <p:sp>
            <p:nvSpPr>
              <p:cNvPr id="4137" name="Oval 42">
                <a:extLst>
                  <a:ext uri="{FF2B5EF4-FFF2-40B4-BE49-F238E27FC236}">
                    <a16:creationId xmlns:a16="http://schemas.microsoft.com/office/drawing/2014/main" id="{03B5DEC5-EBC5-413F-A95A-951806564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448"/>
                <a:ext cx="1055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38" name="Text Box 43">
                <a:extLst>
                  <a:ext uri="{FF2B5EF4-FFF2-40B4-BE49-F238E27FC236}">
                    <a16:creationId xmlns:a16="http://schemas.microsoft.com/office/drawing/2014/main" id="{E34A6C10-CD82-442F-AD02-5B63F8ABFC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" y="2628"/>
                <a:ext cx="959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Sự phát triển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của từ vựng</a:t>
                </a:r>
              </a:p>
            </p:txBody>
          </p:sp>
        </p:grpSp>
      </p:grpSp>
      <p:grpSp>
        <p:nvGrpSpPr>
          <p:cNvPr id="18" name="Group 44">
            <a:extLst>
              <a:ext uri="{FF2B5EF4-FFF2-40B4-BE49-F238E27FC236}">
                <a16:creationId xmlns:a16="http://schemas.microsoft.com/office/drawing/2014/main" id="{848E552E-ACD0-4F81-84B6-E21ED2C27E7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124200"/>
            <a:ext cx="3048000" cy="914400"/>
            <a:chOff x="576" y="1632"/>
            <a:chExt cx="1968" cy="624"/>
          </a:xfrm>
        </p:grpSpPr>
        <p:sp>
          <p:nvSpPr>
            <p:cNvPr id="4131" name="Line 45">
              <a:extLst>
                <a:ext uri="{FF2B5EF4-FFF2-40B4-BE49-F238E27FC236}">
                  <a16:creationId xmlns:a16="http://schemas.microsoft.com/office/drawing/2014/main" id="{03702042-17C9-42FD-A565-CE9BFFDE0C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2" y="1968"/>
              <a:ext cx="91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56" name="Group 46">
              <a:extLst>
                <a:ext uri="{FF2B5EF4-FFF2-40B4-BE49-F238E27FC236}">
                  <a16:creationId xmlns:a16="http://schemas.microsoft.com/office/drawing/2014/main" id="{3F79F156-3006-4C6C-B0C4-D7826267C8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1632"/>
              <a:ext cx="1056" cy="624"/>
              <a:chOff x="624" y="1632"/>
              <a:chExt cx="1056" cy="624"/>
            </a:xfrm>
          </p:grpSpPr>
          <p:sp>
            <p:nvSpPr>
              <p:cNvPr id="4133" name="Oval 47">
                <a:extLst>
                  <a:ext uri="{FF2B5EF4-FFF2-40B4-BE49-F238E27FC236}">
                    <a16:creationId xmlns:a16="http://schemas.microsoft.com/office/drawing/2014/main" id="{D310D3D3-591F-4236-BDBB-4DFF6DEEF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34" name="Text Box 48">
                <a:extLst>
                  <a:ext uri="{FF2B5EF4-FFF2-40B4-BE49-F238E27FC236}">
                    <a16:creationId xmlns:a16="http://schemas.microsoft.com/office/drawing/2014/main" id="{2BE4EFA4-E676-4332-945E-A1DB872315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779"/>
                <a:ext cx="95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mượn,</a:t>
                </a:r>
              </a:p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Hán Việt</a:t>
                </a:r>
              </a:p>
            </p:txBody>
          </p:sp>
        </p:grpSp>
      </p:grpSp>
      <p:grpSp>
        <p:nvGrpSpPr>
          <p:cNvPr id="20" name="Group 49">
            <a:extLst>
              <a:ext uri="{FF2B5EF4-FFF2-40B4-BE49-F238E27FC236}">
                <a16:creationId xmlns:a16="http://schemas.microsoft.com/office/drawing/2014/main" id="{DBC079F4-94B3-4FD1-8AEF-ACAB1525467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124200"/>
            <a:ext cx="1524000" cy="990600"/>
            <a:chOff x="2352" y="2160"/>
            <a:chExt cx="960" cy="624"/>
          </a:xfrm>
        </p:grpSpPr>
        <p:sp>
          <p:nvSpPr>
            <p:cNvPr id="4129" name="Oval 50">
              <a:extLst>
                <a:ext uri="{FF2B5EF4-FFF2-40B4-BE49-F238E27FC236}">
                  <a16:creationId xmlns:a16="http://schemas.microsoft.com/office/drawing/2014/main" id="{1E81142E-7253-4FF6-861E-53B90E045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160"/>
              <a:ext cx="960" cy="624"/>
            </a:xfrm>
            <a:prstGeom prst="ellipse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18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30" name="Text Box 51">
              <a:extLst>
                <a:ext uri="{FF2B5EF4-FFF2-40B4-BE49-F238E27FC236}">
                  <a16:creationId xmlns:a16="http://schemas.microsoft.com/office/drawing/2014/main" id="{4D3AFBA4-2833-44C0-9884-E51C1F9B1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52"/>
              <a:ext cx="864" cy="197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1600" b="1">
                  <a:solidFill>
                    <a:srgbClr val="3333CC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Từ vựng</a:t>
              </a:r>
            </a:p>
          </p:txBody>
        </p:sp>
      </p:grpSp>
      <p:grpSp>
        <p:nvGrpSpPr>
          <p:cNvPr id="21" name="Group 52">
            <a:extLst>
              <a:ext uri="{FF2B5EF4-FFF2-40B4-BE49-F238E27FC236}">
                <a16:creationId xmlns:a16="http://schemas.microsoft.com/office/drawing/2014/main" id="{C35893D5-328C-4531-9B90-718653D53EB2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362200"/>
            <a:ext cx="2590800" cy="1524000"/>
            <a:chOff x="1248" y="960"/>
            <a:chExt cx="1488" cy="1152"/>
          </a:xfrm>
        </p:grpSpPr>
        <p:sp>
          <p:nvSpPr>
            <p:cNvPr id="4125" name="Line 53">
              <a:extLst>
                <a:ext uri="{FF2B5EF4-FFF2-40B4-BE49-F238E27FC236}">
                  <a16:creationId xmlns:a16="http://schemas.microsoft.com/office/drawing/2014/main" id="{DF15BD1D-EFA8-49D6-AC7F-B073B6DB9A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488"/>
              <a:ext cx="67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50" name="Group 54">
              <a:extLst>
                <a:ext uri="{FF2B5EF4-FFF2-40B4-BE49-F238E27FC236}">
                  <a16:creationId xmlns:a16="http://schemas.microsoft.com/office/drawing/2014/main" id="{1DE0603A-AE78-46B4-8F23-4BDB1134B3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960"/>
              <a:ext cx="1056" cy="677"/>
              <a:chOff x="1392" y="960"/>
              <a:chExt cx="1056" cy="677"/>
            </a:xfrm>
          </p:grpSpPr>
          <p:sp>
            <p:nvSpPr>
              <p:cNvPr id="4127" name="Oval 55">
                <a:extLst>
                  <a:ext uri="{FF2B5EF4-FFF2-40B4-BE49-F238E27FC236}">
                    <a16:creationId xmlns:a16="http://schemas.microsoft.com/office/drawing/2014/main" id="{7648E2FA-154B-4DF5-8FDF-37F14D8A7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1056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28" name="Text Box 56">
                <a:extLst>
                  <a:ext uri="{FF2B5EF4-FFF2-40B4-BE49-F238E27FC236}">
                    <a16:creationId xmlns:a16="http://schemas.microsoft.com/office/drawing/2014/main" id="{CA414FD0-67D0-43D1-8935-C3B77D4790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0" y="1067"/>
                <a:ext cx="959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Thuật ngữ,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Biệt ngữ</a:t>
                </a:r>
                <a:b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xã hội</a:t>
                </a:r>
              </a:p>
            </p:txBody>
          </p:sp>
        </p:grpSp>
      </p:grpSp>
      <p:grpSp>
        <p:nvGrpSpPr>
          <p:cNvPr id="23" name="Group 57">
            <a:extLst>
              <a:ext uri="{FF2B5EF4-FFF2-40B4-BE49-F238E27FC236}">
                <a16:creationId xmlns:a16="http://schemas.microsoft.com/office/drawing/2014/main" id="{FFD238E0-E9CD-4612-B349-E3C844E8FBD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676400"/>
            <a:ext cx="1752600" cy="1752600"/>
            <a:chOff x="1248" y="960"/>
            <a:chExt cx="1488" cy="1152"/>
          </a:xfrm>
        </p:grpSpPr>
        <p:sp>
          <p:nvSpPr>
            <p:cNvPr id="4121" name="Line 58">
              <a:extLst>
                <a:ext uri="{FF2B5EF4-FFF2-40B4-BE49-F238E27FC236}">
                  <a16:creationId xmlns:a16="http://schemas.microsoft.com/office/drawing/2014/main" id="{AAE30F45-AAF6-4D76-ADD1-2A6F8EA80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3" y="1488"/>
              <a:ext cx="67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46" name="Group 59">
              <a:extLst>
                <a:ext uri="{FF2B5EF4-FFF2-40B4-BE49-F238E27FC236}">
                  <a16:creationId xmlns:a16="http://schemas.microsoft.com/office/drawing/2014/main" id="{87621B40-1D49-4E65-A92B-CE9A42666A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960"/>
              <a:ext cx="1056" cy="624"/>
              <a:chOff x="1392" y="960"/>
              <a:chExt cx="1056" cy="624"/>
            </a:xfrm>
          </p:grpSpPr>
          <p:sp>
            <p:nvSpPr>
              <p:cNvPr id="4123" name="Oval 60">
                <a:extLst>
                  <a:ext uri="{FF2B5EF4-FFF2-40B4-BE49-F238E27FC236}">
                    <a16:creationId xmlns:a16="http://schemas.microsoft.com/office/drawing/2014/main" id="{392E644F-C6BE-4EA8-847F-B141D1284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1055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24" name="Text Box 61">
                <a:extLst>
                  <a:ext uri="{FF2B5EF4-FFF2-40B4-BE49-F238E27FC236}">
                    <a16:creationId xmlns:a16="http://schemas.microsoft.com/office/drawing/2014/main" id="{8EDC6655-48FD-462D-B401-500C3D601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" y="1067"/>
                <a:ext cx="961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Trau</a:t>
                </a:r>
                <a:r>
                  <a:rPr lang="en-US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dồi</a:t>
                </a:r>
                <a:r>
                  <a:rPr lang="en-US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vốn</a:t>
                </a:r>
                <a:r>
                  <a:rPr lang="en-US" altLang="en-US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6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</a:t>
                </a:r>
                <a:endParaRPr lang="en-US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Group 62">
            <a:extLst>
              <a:ext uri="{FF2B5EF4-FFF2-40B4-BE49-F238E27FC236}">
                <a16:creationId xmlns:a16="http://schemas.microsoft.com/office/drawing/2014/main" id="{CE74491A-28A7-4B93-A4F4-97D96B5D8A7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762000"/>
            <a:ext cx="1828800" cy="2362200"/>
            <a:chOff x="1248" y="960"/>
            <a:chExt cx="1488" cy="1152"/>
          </a:xfrm>
        </p:grpSpPr>
        <p:sp>
          <p:nvSpPr>
            <p:cNvPr id="4117" name="Line 63">
              <a:extLst>
                <a:ext uri="{FF2B5EF4-FFF2-40B4-BE49-F238E27FC236}">
                  <a16:creationId xmlns:a16="http://schemas.microsoft.com/office/drawing/2014/main" id="{85EBC12B-81BD-494E-9DF5-50B267BCA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488"/>
              <a:ext cx="67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42" name="Group 64">
              <a:extLst>
                <a:ext uri="{FF2B5EF4-FFF2-40B4-BE49-F238E27FC236}">
                  <a16:creationId xmlns:a16="http://schemas.microsoft.com/office/drawing/2014/main" id="{0BFB64B8-E175-4A97-AEDF-988A14DBB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960"/>
              <a:ext cx="1056" cy="624"/>
              <a:chOff x="1392" y="960"/>
              <a:chExt cx="1056" cy="624"/>
            </a:xfrm>
          </p:grpSpPr>
          <p:sp>
            <p:nvSpPr>
              <p:cNvPr id="4119" name="Oval 65">
                <a:extLst>
                  <a:ext uri="{FF2B5EF4-FFF2-40B4-BE49-F238E27FC236}">
                    <a16:creationId xmlns:a16="http://schemas.microsoft.com/office/drawing/2014/main" id="{63E3BF49-D823-4B6C-98B2-D9DABF8E9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1057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20" name="Text Box 66">
                <a:extLst>
                  <a:ext uri="{FF2B5EF4-FFF2-40B4-BE49-F238E27FC236}">
                    <a16:creationId xmlns:a16="http://schemas.microsoft.com/office/drawing/2014/main" id="{86468264-1C42-46CE-87BD-3B4B2035C9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9" y="1067"/>
                <a:ext cx="964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Từ tượng thanh, tượng hình</a:t>
                </a:r>
              </a:p>
            </p:txBody>
          </p:sp>
        </p:grpSp>
      </p:grpSp>
      <p:grpSp>
        <p:nvGrpSpPr>
          <p:cNvPr id="27" name="Group 67">
            <a:extLst>
              <a:ext uri="{FF2B5EF4-FFF2-40B4-BE49-F238E27FC236}">
                <a16:creationId xmlns:a16="http://schemas.microsoft.com/office/drawing/2014/main" id="{18E9C098-E1BB-4CEB-A7CF-82DF0597ECDF}"/>
              </a:ext>
            </a:extLst>
          </p:cNvPr>
          <p:cNvGrpSpPr>
            <a:grpSpLocks/>
          </p:cNvGrpSpPr>
          <p:nvPr/>
        </p:nvGrpSpPr>
        <p:grpSpPr bwMode="auto">
          <a:xfrm rot="657760">
            <a:off x="5486401" y="990601"/>
            <a:ext cx="1533525" cy="2181225"/>
            <a:chOff x="1248" y="960"/>
            <a:chExt cx="1488" cy="1152"/>
          </a:xfrm>
        </p:grpSpPr>
        <p:sp>
          <p:nvSpPr>
            <p:cNvPr id="4113" name="Line 68">
              <a:extLst>
                <a:ext uri="{FF2B5EF4-FFF2-40B4-BE49-F238E27FC236}">
                  <a16:creationId xmlns:a16="http://schemas.microsoft.com/office/drawing/2014/main" id="{F0357F58-6B2F-48D4-AAB8-38DF81AD4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488"/>
              <a:ext cx="67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38" name="Group 69">
              <a:extLst>
                <a:ext uri="{FF2B5EF4-FFF2-40B4-BE49-F238E27FC236}">
                  <a16:creationId xmlns:a16="http://schemas.microsoft.com/office/drawing/2014/main" id="{59E7A810-49B9-4EBE-AE9A-365BC26E44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960"/>
              <a:ext cx="1056" cy="624"/>
              <a:chOff x="1392" y="960"/>
              <a:chExt cx="1056" cy="624"/>
            </a:xfrm>
          </p:grpSpPr>
          <p:sp>
            <p:nvSpPr>
              <p:cNvPr id="4115" name="Oval 70">
                <a:extLst>
                  <a:ext uri="{FF2B5EF4-FFF2-40B4-BE49-F238E27FC236}">
                    <a16:creationId xmlns:a16="http://schemas.microsoft.com/office/drawing/2014/main" id="{A992D94B-44E0-40A2-83BB-48B5ABE9D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1" y="960"/>
                <a:ext cx="1057" cy="624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endParaRPr lang="en-US" altLang="en-US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16" name="Text Box 71">
                <a:extLst>
                  <a:ext uri="{FF2B5EF4-FFF2-40B4-BE49-F238E27FC236}">
                    <a16:creationId xmlns:a16="http://schemas.microsoft.com/office/drawing/2014/main" id="{A9A4E92D-0F30-424E-9B6D-91A86BD00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0" y="1060"/>
                <a:ext cx="95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Ctr="1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Một số phép tu từ từ vựng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9A68A6B5-2BC9-4A6C-B921-F51F2D50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0"/>
            <a:ext cx="5867400" cy="685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châm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thoại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331E07E1-EC1B-4D09-AE41-EDA816D5C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19200"/>
            <a:ext cx="1600200" cy="1447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Phương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châm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về lượng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7AE628AD-FA65-49BE-A923-BB9C81504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1219200"/>
            <a:ext cx="1600200" cy="1447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Phương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Châm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chất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EC5F6D97-B750-4540-9A6B-B120FA66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0" y="1219200"/>
            <a:ext cx="1600200" cy="1447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Phương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châm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quan hệ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36BCF9E0-5F50-4631-8EC8-F764F43AA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244601"/>
            <a:ext cx="1600200" cy="14208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Phương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châm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cách thức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E1B9C973-8876-4983-B2A3-5D4CCE124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1219200"/>
            <a:ext cx="1600200" cy="14049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Phương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châm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lịch sự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6AB96BE5-5B9F-4B26-96FE-5DB962DB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17850"/>
            <a:ext cx="1981200" cy="3505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Khi  giao tiếp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cần nói cho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có nội dung,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nội dung của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lời nói phải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đúng yêu cầu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của giao tiếp,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không thiếu,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không thừa.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1BA558D3-6BDE-42AD-A7D6-B34F3AF96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117850"/>
            <a:ext cx="1981200" cy="3505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Khi giao tiếp,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đừng nói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những điều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mà mình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không tin là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đúng hay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không có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bằng chứng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xác thực.</a:t>
            </a:r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A8405006-7092-4122-BB95-6ED6203F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17850"/>
            <a:ext cx="1600200" cy="3505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Khi giao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tiếp, cần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nói đúng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vào đề tài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giao tiếp,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tránh nói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lạc đề.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7FBC329B-5EAE-4DC5-8213-391FE49A7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117850"/>
            <a:ext cx="1752600" cy="3505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Khi giao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tiếp, cần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chú ý nói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ngắn gọn,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rành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mạch; tránh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cách nói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mơ hồ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251E1CA2-F55C-4AE6-9540-358886C2B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726" y="3124200"/>
            <a:ext cx="1387475" cy="3505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Khi giao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tiếp cần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tế nhị và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tôn trọng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người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Khác.</a:t>
            </a:r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4086B068-7D79-40CF-A309-6B2CDA0601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685800"/>
            <a:ext cx="3276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16AC32BF-2B75-4669-A195-9D18340BE5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723900"/>
            <a:ext cx="16764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952856BB-A8A9-493D-B4E9-4CBF3510D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1700" y="68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7" name="Line 17">
            <a:extLst>
              <a:ext uri="{FF2B5EF4-FFF2-40B4-BE49-F238E27FC236}">
                <a16:creationId xmlns:a16="http://schemas.microsoft.com/office/drawing/2014/main" id="{4F9913D6-1C24-48AE-84A0-2621AB6A3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723900"/>
            <a:ext cx="19050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CAC0771A-4380-41CF-929B-EAC3A35B7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685800"/>
            <a:ext cx="35814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90A7142A-6BC2-448C-8BE7-7072B07E5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2DDD90DC-6882-4A4D-92A3-142BDECF7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10DD3D98-95D6-42E9-8B47-D3AC7423B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F545A365-702D-41B0-B3D6-99F75864F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B3EEA021-A03E-4222-A26E-A244B0323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9800" y="2667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19497FCD-8837-4D8D-A08B-8C14F7A6F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1486" y="-5519127"/>
            <a:ext cx="3880513" cy="1149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Các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biện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pháp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tu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từ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đã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học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3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là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: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 </a:t>
            </a:r>
            <a:r>
              <a:rPr kumimoji="0" lang="en-US" altLang="en-US" sz="36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Các biện pháp tu từ đã học">
            <a:extLst>
              <a:ext uri="{FF2B5EF4-FFF2-40B4-BE49-F238E27FC236}">
                <a16:creationId xmlns:a16="http://schemas.microsoft.com/office/drawing/2014/main" id="{4DB6560B-E808-434F-8B7B-3C1B15BC2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78" y="228600"/>
            <a:ext cx="9899373" cy="585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77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F2CAFB-AC62-4202-AE94-92E30B230675}"/>
              </a:ext>
            </a:extLst>
          </p:cNvPr>
          <p:cNvSpPr txBox="1"/>
          <p:nvPr/>
        </p:nvSpPr>
        <p:spPr>
          <a:xfrm>
            <a:off x="1881809" y="2133600"/>
            <a:ext cx="1001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8AF84541-787B-494A-8275-886193796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17919"/>
              </p:ext>
            </p:extLst>
          </p:nvPr>
        </p:nvGraphicFramePr>
        <p:xfrm>
          <a:off x="291548" y="0"/>
          <a:ext cx="11410121" cy="6377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908">
                  <a:extLst>
                    <a:ext uri="{9D8B030D-6E8A-4147-A177-3AD203B41FA5}">
                      <a16:colId xmlns:a16="http://schemas.microsoft.com/office/drawing/2014/main" val="1627181166"/>
                    </a:ext>
                  </a:extLst>
                </a:gridCol>
                <a:gridCol w="1249484">
                  <a:extLst>
                    <a:ext uri="{9D8B030D-6E8A-4147-A177-3AD203B41FA5}">
                      <a16:colId xmlns:a16="http://schemas.microsoft.com/office/drawing/2014/main" val="2269753608"/>
                    </a:ext>
                  </a:extLst>
                </a:gridCol>
                <a:gridCol w="892489">
                  <a:extLst>
                    <a:ext uri="{9D8B030D-6E8A-4147-A177-3AD203B41FA5}">
                      <a16:colId xmlns:a16="http://schemas.microsoft.com/office/drawing/2014/main" val="4127948799"/>
                    </a:ext>
                  </a:extLst>
                </a:gridCol>
                <a:gridCol w="906218">
                  <a:extLst>
                    <a:ext uri="{9D8B030D-6E8A-4147-A177-3AD203B41FA5}">
                      <a16:colId xmlns:a16="http://schemas.microsoft.com/office/drawing/2014/main" val="3468845457"/>
                    </a:ext>
                  </a:extLst>
                </a:gridCol>
                <a:gridCol w="2398979">
                  <a:extLst>
                    <a:ext uri="{9D8B030D-6E8A-4147-A177-3AD203B41FA5}">
                      <a16:colId xmlns:a16="http://schemas.microsoft.com/office/drawing/2014/main" val="3730565352"/>
                    </a:ext>
                  </a:extLst>
                </a:gridCol>
                <a:gridCol w="4837043">
                  <a:extLst>
                    <a:ext uri="{9D8B030D-6E8A-4147-A177-3AD203B41FA5}">
                      <a16:colId xmlns:a16="http://schemas.microsoft.com/office/drawing/2014/main" val="1272807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trích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TP)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45720" marR="0" indent="-4572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 loại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Nghệ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39904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Ca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gắn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Sử dụng ngôn ngữ bình dị, thấm đượm chất dân gian, thể hiện tình cảm chân thành.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Sử dụng bút pháp tả thực kết hợp với lãng mạn một cách hài hòa, tạo nên hình ảnh thơ đẹp, mang ý nghĩa biểu tượng.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15341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thơ về tiểu đội xe không kính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Phạm Tiến Duật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Ca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sĩ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lái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dũng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M. Nam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-&gt;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nhịp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nghịch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396261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thuyền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Huy Cận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indent="-254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Thơ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-254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 do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 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khoẻ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khoắn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lộ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niềm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niềm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lãng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Khắc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lúc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hôn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thuyền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354390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01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8E609A-FCF1-4F62-82D9-B4CDF1514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633965"/>
              </p:ext>
            </p:extLst>
          </p:nvPr>
        </p:nvGraphicFramePr>
        <p:xfrm>
          <a:off x="139147" y="206309"/>
          <a:ext cx="11913705" cy="635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73">
                  <a:extLst>
                    <a:ext uri="{9D8B030D-6E8A-4147-A177-3AD203B41FA5}">
                      <a16:colId xmlns:a16="http://schemas.microsoft.com/office/drawing/2014/main" val="3345178589"/>
                    </a:ext>
                  </a:extLst>
                </a:gridCol>
                <a:gridCol w="885336">
                  <a:extLst>
                    <a:ext uri="{9D8B030D-6E8A-4147-A177-3AD203B41FA5}">
                      <a16:colId xmlns:a16="http://schemas.microsoft.com/office/drawing/2014/main" val="119545558"/>
                    </a:ext>
                  </a:extLst>
                </a:gridCol>
                <a:gridCol w="781878">
                  <a:extLst>
                    <a:ext uri="{9D8B030D-6E8A-4147-A177-3AD203B41FA5}">
                      <a16:colId xmlns:a16="http://schemas.microsoft.com/office/drawing/2014/main" val="2946540197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4247982115"/>
                    </a:ext>
                  </a:extLst>
                </a:gridCol>
                <a:gridCol w="2915478">
                  <a:extLst>
                    <a:ext uri="{9D8B030D-6E8A-4147-A177-3AD203B41FA5}">
                      <a16:colId xmlns:a16="http://schemas.microsoft.com/office/drawing/2014/main" val="2406433048"/>
                    </a:ext>
                  </a:extLst>
                </a:gridCol>
                <a:gridCol w="6042992">
                  <a:extLst>
                    <a:ext uri="{9D8B030D-6E8A-4147-A177-3AD203B41FA5}">
                      <a16:colId xmlns:a16="http://schemas.microsoft.com/office/drawing/2014/main" val="4069890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Bếp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Việt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tám chữ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+Tình yêu &amp; lòng biết ơn của tác giả đối với bà=&gt; Tình yêu con người, yêu đất nước.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Hình ảnh vừa thực vừa mang tính chất biểu tượng (bếp lửa).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Miêu tả, tự sự, bình luận. biểu cảm.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Giọng điệu phù hợp với cảm xúc hồi tưởng, suy ngẫm.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321238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Làng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Kim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Lân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1948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YN,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Tình huống truyện gay cấn.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Miêu tả tâm lí nhân vật chân thực và sinh động qua suy nghĩ, hành động, lời nói ( đối thoại và độc thoại).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69644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Lặng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 Pa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Nguyễn Thành 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 Ca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ngợi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thầm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lặng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Tạo tình huống tự nhiên, tình cờ, hấp dẫn.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Xây dựng đối thoại, độc thoại, độc thoại nội tâm.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Nghệ thuật tả cảnh thiên nhiên đặc sắc miêu tả nhân vật với nhiều điểm nhìn.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Kết hợp giữa kể với tả và nghị luận.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Tạo tính chất trữ tình trong tác phẩm truyện.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399666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Chiếc lược ngà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Nguyễn Quang Sáng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Tr. ngắn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Tình cha con sâu nặng mà cảm động, cao đẹp, thắm thiết, bất diệt  trong cảnh ngộ éo le của chiến tranh-&gt; Ca ngợi tình phụ tử thiêng liêng và bất diệt.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le.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cốt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ngờ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ngộ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226556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Bếp lửa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Việt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tám chữ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+Tình yêu &amp; lòng biết ơn của tác giả đối với bà=&gt; Tình yêu con người, yêu đất nước.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bếp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lửa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ngẫm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extLst>
                  <a:ext uri="{0D108BD9-81ED-4DB2-BD59-A6C34878D82A}">
                    <a16:rowId xmlns:a16="http://schemas.microsoft.com/office/drawing/2014/main" val="198869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61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793F5C-C562-426C-8390-467DC52744CB}"/>
              </a:ext>
            </a:extLst>
          </p:cNvPr>
          <p:cNvSpPr txBox="1"/>
          <p:nvPr/>
        </p:nvSpPr>
        <p:spPr>
          <a:xfrm>
            <a:off x="848139" y="529156"/>
            <a:ext cx="10668000" cy="5993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nan,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dỏm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nguy.v.v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 Pa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Làng,Chiếc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1263</Words>
  <Application>Microsoft Office PowerPoint</Application>
  <PresentationFormat>Widescreen</PresentationFormat>
  <Paragraphs>162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Office Theme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Thị Gấm</dc:creator>
  <cp:lastModifiedBy>Trần Thị Gấm</cp:lastModifiedBy>
  <cp:revision>4</cp:revision>
  <dcterms:created xsi:type="dcterms:W3CDTF">2021-11-24T15:12:07Z</dcterms:created>
  <dcterms:modified xsi:type="dcterms:W3CDTF">2021-11-24T15:31:28Z</dcterms:modified>
</cp:coreProperties>
</file>